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5"/>
  </p:sldMasterIdLst>
  <p:notesMasterIdLst>
    <p:notesMasterId r:id="rId61"/>
  </p:notesMasterIdLst>
  <p:handoutMasterIdLst>
    <p:handoutMasterId r:id="rId62"/>
  </p:handoutMasterIdLst>
  <p:sldIdLst>
    <p:sldId id="315" r:id="rId6"/>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317"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12" r:id="rId54"/>
    <p:sldId id="307" r:id="rId55"/>
    <p:sldId id="311" r:id="rId56"/>
    <p:sldId id="309" r:id="rId57"/>
    <p:sldId id="313" r:id="rId58"/>
    <p:sldId id="314" r:id="rId59"/>
    <p:sldId id="310" r:id="rId60"/>
  </p:sldIdLst>
  <p:sldSz cx="12192000" cy="6858000"/>
  <p:notesSz cx="6986588" cy="9283700"/>
  <p:custDataLst>
    <p:tags r:id="rId6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4">
          <p15:clr>
            <a:srgbClr val="A4A3A4"/>
          </p15:clr>
        </p15:guide>
        <p15:guide id="2" pos="22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FFFF00"/>
    <a:srgbClr val="000066"/>
    <a:srgbClr val="003366"/>
    <a:srgbClr val="000099"/>
    <a:srgbClr val="777777"/>
    <a:srgbClr val="FF3300"/>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9B08F9-8096-48AB-97ED-473C7A9F134C}" v="1" dt="2024-08-26T13:38:12.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82841" autoAdjust="0"/>
  </p:normalViewPr>
  <p:slideViewPr>
    <p:cSldViewPr>
      <p:cViewPr varScale="1">
        <p:scale>
          <a:sx n="90" d="100"/>
          <a:sy n="90" d="100"/>
        </p:scale>
        <p:origin x="978" y="84"/>
      </p:cViewPr>
      <p:guideLst>
        <p:guide orient="horz" pos="2160"/>
        <p:guide pos="3840"/>
      </p:guideLst>
    </p:cSldViewPr>
  </p:slideViewPr>
  <p:notesTextViewPr>
    <p:cViewPr>
      <p:scale>
        <a:sx n="150" d="100"/>
        <a:sy n="150" d="100"/>
      </p:scale>
      <p:origin x="0" y="0"/>
    </p:cViewPr>
  </p:notesTextViewPr>
  <p:sorterViewPr>
    <p:cViewPr>
      <p:scale>
        <a:sx n="66" d="100"/>
        <a:sy n="66" d="100"/>
      </p:scale>
      <p:origin x="0" y="-276"/>
    </p:cViewPr>
  </p:sorterViewPr>
  <p:notesViewPr>
    <p:cSldViewPr>
      <p:cViewPr>
        <p:scale>
          <a:sx n="123" d="100"/>
          <a:sy n="123" d="100"/>
        </p:scale>
        <p:origin x="-1086" y="-72"/>
      </p:cViewPr>
      <p:guideLst>
        <p:guide orient="horz" pos="2924"/>
        <p:guide pos="220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gs" Target="tags/tag1.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10" cy="464185"/>
          </a:xfrm>
          <a:prstGeom prst="rect">
            <a:avLst/>
          </a:prstGeom>
        </p:spPr>
        <p:txBody>
          <a:bodyPr vert="horz" lIns="91439" tIns="45720" rIns="91439" bIns="45720"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3957694" y="0"/>
            <a:ext cx="3027310" cy="464185"/>
          </a:xfrm>
          <a:prstGeom prst="rect">
            <a:avLst/>
          </a:prstGeom>
        </p:spPr>
        <p:txBody>
          <a:bodyPr vert="horz" lIns="91439" tIns="45720" rIns="91439" bIns="45720" rtlCol="0"/>
          <a:lstStyle>
            <a:lvl1pPr algn="r">
              <a:defRPr sz="1200">
                <a:latin typeface="Arial" charset="0"/>
                <a:cs typeface="+mn-cs"/>
              </a:defRPr>
            </a:lvl1pPr>
          </a:lstStyle>
          <a:p>
            <a:pPr>
              <a:defRPr/>
            </a:pPr>
            <a:fld id="{BD26D3D4-9113-4DE9-B5E4-5C9FAA306308}" type="datetimeFigureOut">
              <a:rPr lang="en-US"/>
              <a:pPr>
                <a:defRPr/>
              </a:pPr>
              <a:t>9/12/2024</a:t>
            </a:fld>
            <a:endParaRPr lang="en-US" dirty="0"/>
          </a:p>
        </p:txBody>
      </p:sp>
      <p:sp>
        <p:nvSpPr>
          <p:cNvPr id="4" name="Footer Placeholder 3"/>
          <p:cNvSpPr>
            <a:spLocks noGrp="1"/>
          </p:cNvSpPr>
          <p:nvPr>
            <p:ph type="ftr" sz="quarter" idx="2"/>
          </p:nvPr>
        </p:nvSpPr>
        <p:spPr>
          <a:xfrm>
            <a:off x="0" y="8817926"/>
            <a:ext cx="3027310" cy="464185"/>
          </a:xfrm>
          <a:prstGeom prst="rect">
            <a:avLst/>
          </a:prstGeom>
        </p:spPr>
        <p:txBody>
          <a:bodyPr vert="horz" lIns="91439" tIns="45720" rIns="91439" bIns="45720" rtlCol="0" anchor="b"/>
          <a:lstStyle>
            <a:lvl1pPr algn="l">
              <a:defRPr sz="12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3957694" y="8817926"/>
            <a:ext cx="3027310" cy="464185"/>
          </a:xfrm>
          <a:prstGeom prst="rect">
            <a:avLst/>
          </a:prstGeom>
        </p:spPr>
        <p:txBody>
          <a:bodyPr vert="horz" lIns="91439" tIns="45720" rIns="91439" bIns="45720" rtlCol="0" anchor="b"/>
          <a:lstStyle>
            <a:lvl1pPr algn="r">
              <a:defRPr sz="1200">
                <a:latin typeface="Arial" charset="0"/>
                <a:cs typeface="+mn-cs"/>
              </a:defRPr>
            </a:lvl1pPr>
          </a:lstStyle>
          <a:p>
            <a:pPr>
              <a:defRPr/>
            </a:pPr>
            <a:fld id="{A0E59BE2-6507-4361-A1C0-97612A6901C2}" type="slidenum">
              <a:rPr lang="en-US"/>
              <a:pPr>
                <a:defRPr/>
              </a:pPr>
              <a:t>‹#›</a:t>
            </a:fld>
            <a:endParaRPr lang="en-US" dirty="0"/>
          </a:p>
        </p:txBody>
      </p:sp>
    </p:spTree>
    <p:extLst>
      <p:ext uri="{BB962C8B-B14F-4D97-AF65-F5344CB8AC3E}">
        <p14:creationId xmlns:p14="http://schemas.microsoft.com/office/powerpoint/2010/main" val="2097463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27310"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0">
              <a:defRPr sz="1200">
                <a:latin typeface="Arial" charset="0"/>
                <a:cs typeface="+mn-cs"/>
              </a:defRPr>
            </a:lvl1pPr>
          </a:lstStyle>
          <a:p>
            <a:pPr>
              <a:defRPr/>
            </a:pPr>
            <a:endParaRPr lang="en-US" dirty="0"/>
          </a:p>
        </p:txBody>
      </p:sp>
      <p:sp>
        <p:nvSpPr>
          <p:cNvPr id="5123" name="Rectangle 3"/>
          <p:cNvSpPr>
            <a:spLocks noGrp="1" noChangeArrowheads="1"/>
          </p:cNvSpPr>
          <p:nvPr>
            <p:ph type="dt" idx="1"/>
          </p:nvPr>
        </p:nvSpPr>
        <p:spPr bwMode="auto">
          <a:xfrm>
            <a:off x="3957694" y="0"/>
            <a:ext cx="3027310"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0">
              <a:defRPr sz="1200">
                <a:latin typeface="Arial" charset="0"/>
                <a:cs typeface="+mn-cs"/>
              </a:defRPr>
            </a:lvl1pPr>
          </a:lstStyle>
          <a:p>
            <a:pPr>
              <a:defRPr/>
            </a:pPr>
            <a:endParaRPr lang="en-US" dirty="0"/>
          </a:p>
        </p:txBody>
      </p:sp>
      <p:sp>
        <p:nvSpPr>
          <p:cNvPr id="65540" name="Rectangle 4"/>
          <p:cNvSpPr>
            <a:spLocks noGrp="1" noRot="1" noChangeAspect="1" noChangeArrowheads="1" noTextEdit="1"/>
          </p:cNvSpPr>
          <p:nvPr>
            <p:ph type="sldImg" idx="2"/>
          </p:nvPr>
        </p:nvSpPr>
        <p:spPr bwMode="auto">
          <a:xfrm>
            <a:off x="400050" y="695325"/>
            <a:ext cx="6186488" cy="348138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98976" y="4409758"/>
            <a:ext cx="5588637" cy="417766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17926"/>
            <a:ext cx="3027310"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0">
              <a:defRPr sz="1200">
                <a:latin typeface="Arial" charset="0"/>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957694" y="8817926"/>
            <a:ext cx="3027310"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0">
              <a:defRPr sz="1200">
                <a:latin typeface="Arial" charset="0"/>
                <a:cs typeface="+mn-cs"/>
              </a:defRPr>
            </a:lvl1pPr>
          </a:lstStyle>
          <a:p>
            <a:pPr>
              <a:defRPr/>
            </a:pPr>
            <a:fld id="{EF7AB73B-5071-407B-92BB-E5EAE3282393}" type="slidenum">
              <a:rPr lang="en-US"/>
              <a:pPr>
                <a:defRPr/>
              </a:pPr>
              <a:t>‹#›</a:t>
            </a:fld>
            <a:endParaRPr lang="en-US" dirty="0"/>
          </a:p>
        </p:txBody>
      </p:sp>
    </p:spTree>
    <p:extLst>
      <p:ext uri="{BB962C8B-B14F-4D97-AF65-F5344CB8AC3E}">
        <p14:creationId xmlns:p14="http://schemas.microsoft.com/office/powerpoint/2010/main" val="10874252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42900" y="676275"/>
            <a:ext cx="6248400" cy="3514725"/>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t>Select Note Pages contain instruction comments to assist with your presentation.</a:t>
            </a:r>
          </a:p>
          <a:p>
            <a:endParaRPr lang="en-US" b="1" dirty="0"/>
          </a:p>
          <a:p>
            <a:r>
              <a:rPr lang="en-US" b="1" dirty="0"/>
              <a:t>This Standard Training Package (STP) is current as of 1 September 2024. </a:t>
            </a:r>
            <a:r>
              <a:rPr lang="en-US" sz="1000" b="1" dirty="0"/>
              <a:t>To ensure this is the most current version, please go to https://tjaglcs.army.mil/  and locate the STPs within the "Training" area/box of the TJAGLCS site.</a:t>
            </a:r>
          </a:p>
        </p:txBody>
      </p:sp>
    </p:spTree>
    <p:extLst>
      <p:ext uri="{BB962C8B-B14F-4D97-AF65-F5344CB8AC3E}">
        <p14:creationId xmlns:p14="http://schemas.microsoft.com/office/powerpoint/2010/main" val="957612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D8A76240-3945-4D52-B08B-802A2C7878E9}" type="slidenum">
              <a:rPr lang="en-US" smtClean="0">
                <a:latin typeface="Arial" pitchFamily="34" charset="0"/>
              </a:rPr>
              <a:pPr>
                <a:defRPr/>
              </a:pPr>
              <a:t>10</a:t>
            </a:fld>
            <a:endParaRPr lang="en-US" dirty="0">
              <a:latin typeface="Arial" pitchFamily="34" charset="0"/>
            </a:endParaRPr>
          </a:p>
        </p:txBody>
      </p:sp>
      <p:sp>
        <p:nvSpPr>
          <p:cNvPr id="74755" name="Rectangle 2"/>
          <p:cNvSpPr>
            <a:spLocks noGrp="1" noRot="1" noChangeAspect="1" noChangeArrowheads="1" noTextEdit="1"/>
          </p:cNvSpPr>
          <p:nvPr>
            <p:ph type="sldImg"/>
          </p:nvPr>
        </p:nvSpPr>
        <p:spPr>
          <a:xfrm>
            <a:off x="1920875" y="688975"/>
            <a:ext cx="3136900" cy="1765300"/>
          </a:xfrm>
          <a:ln/>
        </p:spPr>
      </p:sp>
      <p:sp>
        <p:nvSpPr>
          <p:cNvPr id="74756" name="Rectangle 3"/>
          <p:cNvSpPr>
            <a:spLocks noGrp="1" noChangeArrowheads="1"/>
          </p:cNvSpPr>
          <p:nvPr>
            <p:ph type="body" idx="1"/>
          </p:nvPr>
        </p:nvSpPr>
        <p:spPr>
          <a:xfrm>
            <a:off x="450134" y="2781930"/>
            <a:ext cx="6162399" cy="5805492"/>
          </a:xfrm>
          <a:noFill/>
          <a:ln/>
        </p:spPr>
        <p:txBody>
          <a:bodyPr/>
          <a:lstStyle/>
          <a:p>
            <a:pPr eaLnBrk="1" hangingPunct="1">
              <a:lnSpc>
                <a:spcPct val="90000"/>
              </a:lnSpc>
              <a:buFontTx/>
              <a:buChar char="•"/>
            </a:pPr>
            <a:r>
              <a:rPr lang="en-US" sz="900" b="1" dirty="0">
                <a:latin typeface="Arial" pitchFamily="34" charset="0"/>
              </a:rPr>
              <a:t> Instructor Comments:</a:t>
            </a:r>
          </a:p>
          <a:p>
            <a:pPr lvl="1" eaLnBrk="1" hangingPunct="1">
              <a:lnSpc>
                <a:spcPct val="90000"/>
              </a:lnSpc>
              <a:buFontTx/>
              <a:buChar char="•"/>
            </a:pPr>
            <a:r>
              <a:rPr lang="en-US" sz="900" dirty="0">
                <a:latin typeface="Arial" pitchFamily="34" charset="0"/>
              </a:rPr>
              <a:t> FOIA Exemption #1 is for Classified Information. </a:t>
            </a:r>
            <a:r>
              <a:rPr lang="en-US" sz="900" dirty="0"/>
              <a:t>The President is responsible for protecting national security and has the power to develop policies regarding classification. </a:t>
            </a:r>
            <a:r>
              <a:rPr lang="en-US" sz="900" dirty="0">
                <a:latin typeface="Arial" pitchFamily="34" charset="0"/>
              </a:rPr>
              <a:t>Only information substantively and procedurally properly classified IAW an Executive Order is protected by Exemption 1.  The current EO is </a:t>
            </a:r>
            <a:r>
              <a:rPr lang="en-US" b="1" dirty="0">
                <a:latin typeface="Arial" pitchFamily="34" charset="0"/>
              </a:rPr>
              <a:t>Executive Order 13526, dated 5 January 2010. </a:t>
            </a:r>
            <a:r>
              <a:rPr lang="en-US" dirty="0"/>
              <a:t>EO 13526 was signed by President Obama in 2009 and retained by Presidents Trump and Biden.</a:t>
            </a:r>
          </a:p>
          <a:p>
            <a:pPr lvl="1" eaLnBrk="1" hangingPunct="1">
              <a:lnSpc>
                <a:spcPct val="90000"/>
              </a:lnSpc>
              <a:buFontTx/>
              <a:buNone/>
            </a:pPr>
            <a:endParaRPr lang="en-US" sz="800" dirty="0">
              <a:latin typeface="Arial" pitchFamily="34" charset="0"/>
            </a:endParaRPr>
          </a:p>
          <a:p>
            <a:pPr lvl="1" eaLnBrk="1" hangingPunct="1">
              <a:lnSpc>
                <a:spcPct val="90000"/>
              </a:lnSpc>
              <a:buFontTx/>
              <a:buChar char="•"/>
            </a:pPr>
            <a:r>
              <a:rPr lang="en-US" sz="900" dirty="0">
                <a:latin typeface="Arial" pitchFamily="34" charset="0"/>
              </a:rPr>
              <a:t> There are three general security classifications:  </a:t>
            </a:r>
            <a:r>
              <a:rPr lang="en-US" sz="900" b="1" u="sng" dirty="0">
                <a:latin typeface="Arial" pitchFamily="34" charset="0"/>
              </a:rPr>
              <a:t>Confidential, Secret, and Top Secret</a:t>
            </a:r>
            <a:r>
              <a:rPr lang="en-US" sz="900" dirty="0">
                <a:latin typeface="Arial" pitchFamily="34" charset="0"/>
              </a:rPr>
              <a:t>.  “For Official Use Only” (</a:t>
            </a:r>
            <a:r>
              <a:rPr lang="en-US" sz="900" b="1" u="sng" dirty="0">
                <a:latin typeface="Arial" pitchFamily="34" charset="0"/>
              </a:rPr>
              <a:t>FOUO</a:t>
            </a:r>
            <a:r>
              <a:rPr lang="en-US" sz="900" dirty="0">
                <a:latin typeface="Arial" pitchFamily="34" charset="0"/>
              </a:rPr>
              <a:t>) is not a proper classification under Exemption 1.  Neither is embarrassment to the government. The requirement to segregate applies even in Exemption 1 cases. </a:t>
            </a:r>
          </a:p>
          <a:p>
            <a:pPr lvl="1" eaLnBrk="1" hangingPunct="1">
              <a:lnSpc>
                <a:spcPct val="90000"/>
              </a:lnSpc>
            </a:pPr>
            <a:endParaRPr lang="en-US" sz="900" dirty="0">
              <a:latin typeface="Arial" pitchFamily="34" charset="0"/>
            </a:endParaRPr>
          </a:p>
          <a:p>
            <a:pPr eaLnBrk="1" hangingPunct="1">
              <a:lnSpc>
                <a:spcPct val="90000"/>
              </a:lnSpc>
            </a:pPr>
            <a:r>
              <a:rPr lang="en-US" sz="900" u="sng" dirty="0">
                <a:latin typeface="Arial" pitchFamily="34" charset="0"/>
              </a:rPr>
              <a:t>Background:</a:t>
            </a:r>
          </a:p>
          <a:p>
            <a:pPr eaLnBrk="1" hangingPunct="1">
              <a:lnSpc>
                <a:spcPct val="90000"/>
              </a:lnSpc>
              <a:buFontTx/>
              <a:buChar char="•"/>
            </a:pPr>
            <a:r>
              <a:rPr lang="en-US" sz="900" dirty="0">
                <a:latin typeface="Arial" pitchFamily="34" charset="0"/>
              </a:rPr>
              <a:t> DOD Reg 5400.7-R, C4.1.1.  Information that has not been given a security classification but which may be withheld from the public because disclosure would cause a foreseeable harm to an interest protected by one or more FOIA Exemptions 2 through 9 shall be considered as being for official use only (FOUO).  If no FOUO marking:   “Records requested under the FOIA that do not bear such markings shall not be assumed to be releasable without examination for the presence of information that requires continued protection and qualifies as exempt from public release.”</a:t>
            </a:r>
          </a:p>
          <a:p>
            <a:pPr lvl="1" eaLnBrk="1" hangingPunct="1">
              <a:lnSpc>
                <a:spcPct val="90000"/>
              </a:lnSpc>
              <a:buFontTx/>
              <a:buChar char="•"/>
            </a:pPr>
            <a:endParaRPr lang="en-US" sz="900" dirty="0">
              <a:latin typeface="Arial" pitchFamily="34" charset="0"/>
            </a:endParaRPr>
          </a:p>
          <a:p>
            <a:pPr eaLnBrk="1" hangingPunct="1">
              <a:lnSpc>
                <a:spcPct val="90000"/>
              </a:lnSpc>
              <a:buFontTx/>
              <a:buChar char="•"/>
            </a:pPr>
            <a:r>
              <a:rPr lang="en-US" sz="900" b="1" dirty="0">
                <a:latin typeface="Arial" pitchFamily="34" charset="0"/>
              </a:rPr>
              <a:t> Instructor Comments:</a:t>
            </a:r>
          </a:p>
          <a:p>
            <a:pPr lvl="1" eaLnBrk="1" hangingPunct="1">
              <a:lnSpc>
                <a:spcPct val="90000"/>
              </a:lnSpc>
              <a:buFontTx/>
              <a:buChar char="•"/>
            </a:pPr>
            <a:r>
              <a:rPr lang="en-US" sz="900" dirty="0">
                <a:latin typeface="Arial" pitchFamily="34" charset="0"/>
              </a:rPr>
              <a:t> The </a:t>
            </a:r>
            <a:r>
              <a:rPr lang="en-US" sz="900" b="1" u="sng" dirty="0">
                <a:latin typeface="Arial" pitchFamily="34" charset="0"/>
              </a:rPr>
              <a:t>identity of the requestor</a:t>
            </a:r>
            <a:r>
              <a:rPr lang="en-US" sz="900" dirty="0">
                <a:latin typeface="Arial" pitchFamily="34" charset="0"/>
              </a:rPr>
              <a:t> is now critical in Exemption 1 cases.  The Intelligence Authorization Act for FY 03, Public Law 107-306, precludes intelligence agencies from disclosing records in response to any FOIA request that is made by any foreign government or international governmental organization.   5 U.S.C. § 552(a)(3)(E)(ii) (as amended).</a:t>
            </a:r>
          </a:p>
          <a:p>
            <a:pPr lvl="1" eaLnBrk="1" hangingPunct="1">
              <a:lnSpc>
                <a:spcPct val="90000"/>
              </a:lnSpc>
              <a:buFontTx/>
              <a:buChar char="•"/>
            </a:pPr>
            <a:r>
              <a:rPr lang="en-US" sz="900" b="1" u="sng" dirty="0">
                <a:latin typeface="Arial" pitchFamily="34" charset="0"/>
              </a:rPr>
              <a:t> Post-request classification</a:t>
            </a:r>
            <a:r>
              <a:rPr lang="en-US" sz="900" dirty="0">
                <a:latin typeface="Arial" pitchFamily="34" charset="0"/>
              </a:rPr>
              <a:t> is authorized. This applies in situations where there is a FOIA request for a previously unclassified and unreleased record.  If the</a:t>
            </a:r>
            <a:r>
              <a:rPr lang="en-US" sz="900" baseline="0" dirty="0">
                <a:latin typeface="Arial" pitchFamily="34" charset="0"/>
              </a:rPr>
              <a:t> proper classification authority </a:t>
            </a:r>
            <a:r>
              <a:rPr lang="en-US" sz="900" dirty="0">
                <a:latin typeface="Arial" pitchFamily="34" charset="0"/>
              </a:rPr>
              <a:t>determines the record should have been classified, the record may at that time be entered into the security classification process.  If properly classified as a result, the FOIA request may then be denied based on Exemption 1, even though the request predated the classification.  In addition, a previous release of classified records does not prevent subsequent withholding of similar types of information.  </a:t>
            </a:r>
            <a:r>
              <a:rPr lang="en-US" sz="900" u="sng" dirty="0">
                <a:latin typeface="Arial" pitchFamily="34" charset="0"/>
              </a:rPr>
              <a:t>Aftergood v. CIA</a:t>
            </a:r>
            <a:r>
              <a:rPr lang="en-US" sz="900" dirty="0">
                <a:latin typeface="Arial" pitchFamily="34" charset="0"/>
              </a:rPr>
              <a:t>, 1999 U.S. Dist. LEXIS 18135 (D.D.C. Nov. 15, 1999) </a:t>
            </a:r>
          </a:p>
          <a:p>
            <a:pPr lvl="1" eaLnBrk="1" hangingPunct="1">
              <a:lnSpc>
                <a:spcPct val="90000"/>
              </a:lnSpc>
              <a:buFontTx/>
              <a:buChar char="•"/>
            </a:pPr>
            <a:r>
              <a:rPr lang="en-US" sz="900" b="1" u="sng" dirty="0">
                <a:latin typeface="Arial" pitchFamily="34" charset="0"/>
              </a:rPr>
              <a:t> Compilation/mosaic theories</a:t>
            </a:r>
            <a:r>
              <a:rPr lang="en-US" sz="900" dirty="0">
                <a:latin typeface="Arial" pitchFamily="34" charset="0"/>
              </a:rPr>
              <a:t> of classification permit the withholding of records in cases where apparently harmless items of information, when assembled together, reveal classified information.   These theories are not limited to use in Exemption 1 cases only.   </a:t>
            </a:r>
            <a:r>
              <a:rPr lang="en-US" sz="900" u="sng" dirty="0">
                <a:latin typeface="Arial" pitchFamily="34" charset="0"/>
              </a:rPr>
              <a:t>American Friends Serv. Comm. v DOD</a:t>
            </a:r>
            <a:r>
              <a:rPr lang="en-US" sz="900" dirty="0">
                <a:latin typeface="Arial" pitchFamily="34" charset="0"/>
              </a:rPr>
              <a:t>, 831 F.2d 441 (3d Cir. 1987); </a:t>
            </a:r>
            <a:r>
              <a:rPr lang="en-US" sz="900" u="sng" dirty="0">
                <a:latin typeface="Arial" pitchFamily="34" charset="0"/>
              </a:rPr>
              <a:t>Taylor v. Dep’t of the Army</a:t>
            </a:r>
            <a:r>
              <a:rPr lang="en-US" sz="900" dirty="0">
                <a:latin typeface="Arial" pitchFamily="34" charset="0"/>
              </a:rPr>
              <a:t>, 684 F.2d 99 (D.C. Cir. 1982); </a:t>
            </a:r>
            <a:r>
              <a:rPr lang="en-US" sz="900" u="sng" dirty="0">
                <a:latin typeface="Arial" pitchFamily="34" charset="0"/>
              </a:rPr>
              <a:t>Halperin v. CIA</a:t>
            </a:r>
            <a:r>
              <a:rPr lang="en-US" sz="900" dirty="0">
                <a:latin typeface="Arial" pitchFamily="34" charset="0"/>
              </a:rPr>
              <a:t>, 629 F.2d 144, 150 (D.C. Cir. 1980).  </a:t>
            </a:r>
          </a:p>
          <a:p>
            <a:pPr lvl="1" eaLnBrk="1" hangingPunct="1">
              <a:lnSpc>
                <a:spcPct val="90000"/>
              </a:lnSpc>
              <a:buFontTx/>
              <a:buChar char="•"/>
            </a:pPr>
            <a:r>
              <a:rPr lang="en-US" sz="900" dirty="0">
                <a:latin typeface="Arial" pitchFamily="34" charset="0"/>
              </a:rPr>
              <a:t> Courts conduct </a:t>
            </a:r>
            <a:r>
              <a:rPr lang="en-US" sz="900" b="1" u="sng" dirty="0">
                <a:latin typeface="Arial" pitchFamily="34" charset="0"/>
              </a:rPr>
              <a:t>“de novo” reviews</a:t>
            </a:r>
            <a:r>
              <a:rPr lang="en-US" sz="900" dirty="0">
                <a:latin typeface="Arial" pitchFamily="34" charset="0"/>
              </a:rPr>
              <a:t> of both procedural and substantive propriety of classification.  </a:t>
            </a:r>
            <a:r>
              <a:rPr lang="en-US" sz="900" u="sng" dirty="0">
                <a:latin typeface="Arial" pitchFamily="34" charset="0"/>
              </a:rPr>
              <a:t>Allen v. CIA</a:t>
            </a:r>
            <a:r>
              <a:rPr lang="en-US" sz="900" dirty="0">
                <a:latin typeface="Arial" pitchFamily="34" charset="0"/>
              </a:rPr>
              <a:t>, 636 F.2d 1287 (D.C. Cir. 1980).  Courts may conduct </a:t>
            </a:r>
            <a:r>
              <a:rPr lang="en-US" sz="900" b="1" u="sng" dirty="0">
                <a:latin typeface="Arial" pitchFamily="34" charset="0"/>
              </a:rPr>
              <a:t>“in camera” inspection</a:t>
            </a:r>
            <a:r>
              <a:rPr lang="en-US" sz="900" dirty="0">
                <a:latin typeface="Arial" pitchFamily="34" charset="0"/>
              </a:rPr>
              <a:t> in its sound discretion, although the court should give substantial weight to agency affidavits.  </a:t>
            </a:r>
            <a:r>
              <a:rPr lang="en-US" sz="900" u="sng" dirty="0">
                <a:latin typeface="Arial" pitchFamily="34" charset="0"/>
              </a:rPr>
              <a:t>Young v. CIA</a:t>
            </a:r>
            <a:r>
              <a:rPr lang="en-US" sz="900" dirty="0">
                <a:latin typeface="Arial" pitchFamily="34" charset="0"/>
              </a:rPr>
              <a:t>, 972 F.2d 536 (4th Cir. 1993).</a:t>
            </a:r>
          </a:p>
        </p:txBody>
      </p:sp>
    </p:spTree>
    <p:extLst>
      <p:ext uri="{BB962C8B-B14F-4D97-AF65-F5344CB8AC3E}">
        <p14:creationId xmlns:p14="http://schemas.microsoft.com/office/powerpoint/2010/main" val="3719930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0D219AAA-8248-43EA-B2D2-15883238E1DD}" type="slidenum">
              <a:rPr lang="en-US" smtClean="0">
                <a:latin typeface="Arial" pitchFamily="34" charset="0"/>
              </a:rPr>
              <a:pPr>
                <a:defRPr/>
              </a:pPr>
              <a:t>11</a:t>
            </a:fld>
            <a:endParaRPr lang="en-US" dirty="0">
              <a:latin typeface="Arial" pitchFamily="34" charset="0"/>
            </a:endParaRPr>
          </a:p>
        </p:txBody>
      </p:sp>
      <p:sp>
        <p:nvSpPr>
          <p:cNvPr id="75779" name="Rectangle 2"/>
          <p:cNvSpPr>
            <a:spLocks noGrp="1" noRot="1" noChangeAspect="1" noChangeArrowheads="1" noTextEdit="1"/>
          </p:cNvSpPr>
          <p:nvPr>
            <p:ph type="sldImg"/>
          </p:nvPr>
        </p:nvSpPr>
        <p:spPr>
          <a:xfrm>
            <a:off x="411163" y="701675"/>
            <a:ext cx="6165850" cy="3468688"/>
          </a:xfrm>
          <a:ln/>
        </p:spPr>
      </p:sp>
      <p:sp>
        <p:nvSpPr>
          <p:cNvPr id="75780" name="Rectangle 3"/>
          <p:cNvSpPr>
            <a:spLocks noGrp="1" noChangeArrowheads="1"/>
          </p:cNvSpPr>
          <p:nvPr>
            <p:ph type="body" idx="1"/>
          </p:nvPr>
        </p:nvSpPr>
        <p:spPr>
          <a:xfrm>
            <a:off x="450134" y="4432013"/>
            <a:ext cx="6010241" cy="4177665"/>
          </a:xfrm>
          <a:noFill/>
          <a:ln/>
        </p:spPr>
        <p:txBody>
          <a:bodyPr/>
          <a:lstStyle/>
          <a:p>
            <a:pPr eaLnBrk="1" hangingPunct="1">
              <a:buFontTx/>
              <a:buChar char="•"/>
            </a:pPr>
            <a:r>
              <a:rPr lang="en-US" b="1" dirty="0">
                <a:latin typeface="Arial" pitchFamily="34" charset="0"/>
              </a:rPr>
              <a:t> Instructor Comments:</a:t>
            </a:r>
          </a:p>
          <a:p>
            <a:pPr marL="628647" lvl="1" eaLnBrk="1" hangingPunct="1">
              <a:buFontTx/>
              <a:buChar char="•"/>
            </a:pPr>
            <a:r>
              <a:rPr lang="en-US" dirty="0">
                <a:latin typeface="Arial" pitchFamily="34" charset="0"/>
              </a:rPr>
              <a:t> This is an example of a document that has been declassified and segregated.  There is certain non-exempt information in this document that must be released.  You will recall that the Rule of Segregability is:  Must segregate and release portions of agency records not subject to a withholding exemption.  </a:t>
            </a:r>
            <a:r>
              <a:rPr lang="en-US" u="sng" dirty="0">
                <a:latin typeface="Arial" pitchFamily="34" charset="0"/>
              </a:rPr>
              <a:t>Trans-Pacific Policing Agreement v. U.S. Customs Serv.</a:t>
            </a:r>
            <a:r>
              <a:rPr lang="en-US" dirty="0">
                <a:latin typeface="Arial" pitchFamily="34" charset="0"/>
              </a:rPr>
              <a:t>, 177 F.3d 1022 (D.C. Cir. 1999).  Nonexempt material is not “reasonably segregable” when efforts to segregate amount to an inordinate burden on the agency.   </a:t>
            </a:r>
            <a:r>
              <a:rPr lang="en-US" u="sng" dirty="0">
                <a:latin typeface="Arial" pitchFamily="34" charset="0"/>
              </a:rPr>
              <a:t>Lead Industries Ass’n. v. OSHA</a:t>
            </a:r>
            <a:r>
              <a:rPr lang="en-US" dirty="0">
                <a:latin typeface="Arial" pitchFamily="34" charset="0"/>
              </a:rPr>
              <a:t>, 610 F.2d 70 (2d Cir. 1979).</a:t>
            </a:r>
          </a:p>
          <a:p>
            <a:pPr marL="628647" lvl="1" eaLnBrk="1" hangingPunct="1"/>
            <a:endParaRPr lang="en-US" dirty="0">
              <a:latin typeface="Arial" pitchFamily="34" charset="0"/>
            </a:endParaRPr>
          </a:p>
        </p:txBody>
      </p:sp>
    </p:spTree>
    <p:extLst>
      <p:ext uri="{BB962C8B-B14F-4D97-AF65-F5344CB8AC3E}">
        <p14:creationId xmlns:p14="http://schemas.microsoft.com/office/powerpoint/2010/main" val="1457975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87A47229-C87F-4CAD-A4EE-1F459EF999B7}" type="slidenum">
              <a:rPr lang="en-US" smtClean="0">
                <a:latin typeface="Arial" pitchFamily="34" charset="0"/>
              </a:rPr>
              <a:pPr>
                <a:defRPr/>
              </a:pPr>
              <a:t>12</a:t>
            </a:fld>
            <a:endParaRPr lang="en-US" dirty="0">
              <a:latin typeface="Arial" pitchFamily="34" charset="0"/>
            </a:endParaRPr>
          </a:p>
        </p:txBody>
      </p:sp>
      <p:sp>
        <p:nvSpPr>
          <p:cNvPr id="76803" name="Rectangle 2"/>
          <p:cNvSpPr>
            <a:spLocks noGrp="1" noRot="1" noChangeAspect="1" noChangeArrowheads="1" noTextEdit="1"/>
          </p:cNvSpPr>
          <p:nvPr>
            <p:ph type="sldImg"/>
          </p:nvPr>
        </p:nvSpPr>
        <p:spPr>
          <a:xfrm>
            <a:off x="411163" y="701675"/>
            <a:ext cx="6165850" cy="3468688"/>
          </a:xfrm>
          <a:ln/>
        </p:spPr>
      </p:sp>
      <p:sp>
        <p:nvSpPr>
          <p:cNvPr id="76804" name="Rectangle 3"/>
          <p:cNvSpPr>
            <a:spLocks noGrp="1" noChangeArrowheads="1"/>
          </p:cNvSpPr>
          <p:nvPr>
            <p:ph type="body" idx="1"/>
          </p:nvPr>
        </p:nvSpPr>
        <p:spPr>
          <a:xfrm>
            <a:off x="602292" y="4336632"/>
            <a:ext cx="5782004" cy="4807176"/>
          </a:xfrm>
          <a:noFill/>
          <a:ln/>
        </p:spPr>
        <p:txBody>
          <a:bodyPr/>
          <a:lstStyle/>
          <a:p>
            <a:pPr eaLnBrk="1" hangingPunct="1">
              <a:lnSpc>
                <a:spcPct val="80000"/>
              </a:lnSpc>
              <a:buFontTx/>
              <a:buNone/>
            </a:pPr>
            <a:r>
              <a:rPr lang="en-US" sz="900" b="1" dirty="0">
                <a:latin typeface="Arial" pitchFamily="34" charset="0"/>
              </a:rPr>
              <a:t>Instructor Notes:</a:t>
            </a:r>
          </a:p>
          <a:p>
            <a:pPr marL="514347" lvl="1" eaLnBrk="1" hangingPunct="1">
              <a:lnSpc>
                <a:spcPct val="80000"/>
              </a:lnSpc>
              <a:buFontTx/>
              <a:buChar char="•"/>
            </a:pPr>
            <a:r>
              <a:rPr lang="en-US" sz="900" dirty="0">
                <a:latin typeface="Arial" pitchFamily="34" charset="0"/>
              </a:rPr>
              <a:t> Exemption 2 says that FOIA does not apply to matters that are “solely related to the internal personnel rules and practices of the agency.” </a:t>
            </a:r>
          </a:p>
          <a:p>
            <a:pPr marL="514347" lvl="1" eaLnBrk="1" hangingPunct="1">
              <a:lnSpc>
                <a:spcPct val="80000"/>
              </a:lnSpc>
              <a:buFontTx/>
              <a:buChar char="•"/>
            </a:pPr>
            <a:r>
              <a:rPr lang="en-US" sz="900" dirty="0">
                <a:latin typeface="Arial" pitchFamily="34" charset="0"/>
              </a:rPr>
              <a:t> The key parts of the analysis are that the documents in question are (1) internal to government, and (2) that they relate to personnel rules and policies.  </a:t>
            </a:r>
          </a:p>
          <a:p>
            <a:pPr marL="514347" lvl="1" eaLnBrk="1" hangingPunct="1">
              <a:lnSpc>
                <a:spcPct val="80000"/>
              </a:lnSpc>
              <a:buFontTx/>
              <a:buChar char="•"/>
            </a:pPr>
            <a:r>
              <a:rPr lang="en-US" sz="900" dirty="0">
                <a:latin typeface="Arial" pitchFamily="34" charset="0"/>
              </a:rPr>
              <a:t> In March 2011, the U.S. Supreme Court severely narrowed the application of Exemption 2 in contrast to past practices.  Most notably, the interpretation of Exemption 2 commonly known as “high” 2 has been gutted.   </a:t>
            </a:r>
          </a:p>
          <a:p>
            <a:pPr marL="514347" lvl="1" eaLnBrk="1" hangingPunct="1">
              <a:lnSpc>
                <a:spcPct val="80000"/>
              </a:lnSpc>
              <a:buFontTx/>
              <a:buChar char="•"/>
            </a:pPr>
            <a:r>
              <a:rPr lang="en-US" sz="900" dirty="0">
                <a:latin typeface="Arial" pitchFamily="34" charset="0"/>
              </a:rPr>
              <a:t> No more “High” and “Low” 2:  For approximately 30 years, most courts accepted two distinct interpretations of Exemption 2.  So called “low 2” was used to withhold internal documents of a trivial nature, such that the value of their disclosure was outweighed by the administrative burden of searching for them and disclosing them.  “High 2” applied to sensitive, but unclassified matters that had to potential to frustrate or compromise the agency’s ability to accomplish its mission.  “High” 2 has been used, for example, to withhold unclassified ROE and some detainee management procedures used at Guantanamo.  This use of Exemption 2 is no longer tenable in the wake of </a:t>
            </a:r>
            <a:r>
              <a:rPr lang="en-US" sz="900" i="1" dirty="0">
                <a:latin typeface="Arial" pitchFamily="34" charset="0"/>
              </a:rPr>
              <a:t>Milner v. Navy</a:t>
            </a:r>
            <a:r>
              <a:rPr lang="en-US" sz="900" dirty="0">
                <a:latin typeface="Arial" pitchFamily="34" charset="0"/>
              </a:rPr>
              <a:t>.  </a:t>
            </a:r>
          </a:p>
          <a:p>
            <a:pPr marL="971545" lvl="2" eaLnBrk="1" hangingPunct="1">
              <a:lnSpc>
                <a:spcPct val="80000"/>
              </a:lnSpc>
              <a:buFontTx/>
              <a:buChar char="•"/>
            </a:pPr>
            <a:r>
              <a:rPr lang="en-US" sz="900" i="1" dirty="0">
                <a:latin typeface="Arial" pitchFamily="34" charset="0"/>
              </a:rPr>
              <a:t>Milner v. Dep’t of Navy</a:t>
            </a:r>
            <a:r>
              <a:rPr lang="en-US" sz="900" dirty="0">
                <a:latin typeface="Arial" pitchFamily="34" charset="0"/>
              </a:rPr>
              <a:t>, 131 S. Ct 1259 (2011), did away with “high” 2.  Essentially, the Court held that “high” 2 represented an unwarranted stretch of the statutory language, especially in light of the fact that FOIA exemptions are intended to be construed narrowly.  The majority opinion memorably observed that “Low 2 is all of 2.”  </a:t>
            </a:r>
          </a:p>
          <a:p>
            <a:pPr marL="971545" lvl="2" eaLnBrk="1" hangingPunct="1">
              <a:lnSpc>
                <a:spcPct val="80000"/>
              </a:lnSpc>
              <a:buFontTx/>
              <a:buChar char="•"/>
            </a:pPr>
            <a:r>
              <a:rPr lang="en-US" sz="900" dirty="0">
                <a:latin typeface="Arial" pitchFamily="34" charset="0"/>
              </a:rPr>
              <a:t>The facts in </a:t>
            </a:r>
            <a:r>
              <a:rPr lang="en-US" sz="900" i="1" dirty="0">
                <a:latin typeface="Arial" pitchFamily="34" charset="0"/>
              </a:rPr>
              <a:t>Milner</a:t>
            </a:r>
            <a:r>
              <a:rPr lang="en-US" sz="900" dirty="0">
                <a:latin typeface="Arial" pitchFamily="34" charset="0"/>
              </a:rPr>
              <a:t> were as follows.  The Navy sought to withhold a map of Naval Magazine Indian Island in Puget Sound that showed the precise location of stored munitions and their estimated blast radius.  The Navy invoked “high” 2, claiming that disclosure of the information could aid a terrorist planning an attack on the facility.  In oral arguments, the Government acknowledged that it could classify the information if it so chose, but that it preferred not to because it wanted to share the information with local authorities and first responders.  Lower courts, including the Ninth Circuit, upheld the Navy’s withholding decision based on prior caselaw upholding “high” 2.  The Supreme Court, as noted above, disagreed and overruled the lower courts.  </a:t>
            </a:r>
          </a:p>
          <a:p>
            <a:pPr marL="971545" lvl="2" eaLnBrk="1" hangingPunct="1">
              <a:lnSpc>
                <a:spcPct val="80000"/>
              </a:lnSpc>
              <a:buFontTx/>
              <a:buChar char="•"/>
            </a:pPr>
            <a:r>
              <a:rPr lang="en-US" sz="900" dirty="0">
                <a:latin typeface="Arial" pitchFamily="34" charset="0"/>
              </a:rPr>
              <a:t>Implications of </a:t>
            </a:r>
            <a:r>
              <a:rPr lang="en-US" sz="900" i="1" dirty="0">
                <a:latin typeface="Arial" pitchFamily="34" charset="0"/>
              </a:rPr>
              <a:t>Milner</a:t>
            </a:r>
            <a:r>
              <a:rPr lang="en-US" sz="900" dirty="0">
                <a:latin typeface="Arial" pitchFamily="34" charset="0"/>
              </a:rPr>
              <a:t>:  The evisceration of “high” 2 will likely result in greater use of Exemptions 1 and 7.  Exemption 1 protects classified information from disclosure.  Exemption 7 protects various types of law enforcement material.  There is a great deal of material that has traditionally been withheld under “high” 2, however, to which no other FOIA exemption is likely to apply.  So the bottom line is that DoD is likely to have to release more material than it has in the past. </a:t>
            </a:r>
          </a:p>
          <a:p>
            <a:pPr marL="971545" lvl="2" eaLnBrk="1" hangingPunct="1">
              <a:lnSpc>
                <a:spcPct val="80000"/>
              </a:lnSpc>
              <a:buFontTx/>
              <a:buChar char="•"/>
            </a:pPr>
            <a:r>
              <a:rPr lang="en-US" sz="900" b="1" dirty="0">
                <a:latin typeface="Arial" pitchFamily="34" charset="0"/>
              </a:rPr>
              <a:t>Fear not</a:t>
            </a:r>
            <a:r>
              <a:rPr lang="en-US" sz="900" dirty="0">
                <a:latin typeface="Arial" pitchFamily="34" charset="0"/>
              </a:rPr>
              <a:t>, the Supreme Court decision in Milner did not end in Milner receiving the records because Exemption 2 was not applicable.  This is a nice segue to discussing Exemption 3 statutes.  Congress acted in response to the Supreme Court decision in Milner and enacted 10 USC 130e, an Exemption 3 statute that can be used when it is determined necessary to protect critical DoD infrastructure.  Exemption 3 statutes are those that allow for specific records to be withheld from public disclosure or provide factors to determine whether or not certain types of records qualify under specific criteria to be withheld from public disclosure.</a:t>
            </a:r>
            <a:endParaRPr lang="en-US" sz="900" b="1" dirty="0">
              <a:latin typeface="Arial" pitchFamily="34" charset="0"/>
            </a:endParaRPr>
          </a:p>
        </p:txBody>
      </p:sp>
    </p:spTree>
    <p:extLst>
      <p:ext uri="{BB962C8B-B14F-4D97-AF65-F5344CB8AC3E}">
        <p14:creationId xmlns:p14="http://schemas.microsoft.com/office/powerpoint/2010/main" val="1230198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945945E7-7F8A-4992-B571-925C2819B269}" type="slidenum">
              <a:rPr lang="en-US" smtClean="0">
                <a:latin typeface="Arial" pitchFamily="34" charset="0"/>
              </a:rPr>
              <a:pPr>
                <a:defRPr/>
              </a:pPr>
              <a:t>13</a:t>
            </a:fld>
            <a:endParaRPr lang="en-US" dirty="0">
              <a:latin typeface="Arial" pitchFamily="34" charset="0"/>
            </a:endParaRPr>
          </a:p>
        </p:txBody>
      </p:sp>
      <p:sp>
        <p:nvSpPr>
          <p:cNvPr id="77827" name="Rectangle 2"/>
          <p:cNvSpPr>
            <a:spLocks noGrp="1" noRot="1" noChangeAspect="1" noChangeArrowheads="1" noTextEdit="1"/>
          </p:cNvSpPr>
          <p:nvPr>
            <p:ph type="sldImg"/>
          </p:nvPr>
        </p:nvSpPr>
        <p:spPr>
          <a:xfrm>
            <a:off x="411163" y="701675"/>
            <a:ext cx="6165850" cy="3468688"/>
          </a:xfrm>
          <a:ln/>
        </p:spPr>
      </p:sp>
      <p:sp>
        <p:nvSpPr>
          <p:cNvPr id="77828" name="Rectangle 3"/>
          <p:cNvSpPr>
            <a:spLocks noGrp="1" noChangeArrowheads="1"/>
          </p:cNvSpPr>
          <p:nvPr>
            <p:ph type="body" idx="1"/>
          </p:nvPr>
        </p:nvSpPr>
        <p:spPr>
          <a:xfrm>
            <a:off x="678371" y="4409758"/>
            <a:ext cx="5782004" cy="4177665"/>
          </a:xfrm>
          <a:noFill/>
          <a:ln/>
        </p:spPr>
        <p:txBody>
          <a:bodyPr/>
          <a:lstStyle/>
          <a:p>
            <a:pPr eaLnBrk="1" hangingPunct="1">
              <a:lnSpc>
                <a:spcPct val="80000"/>
              </a:lnSpc>
              <a:buFontTx/>
              <a:buChar char="•"/>
            </a:pPr>
            <a:r>
              <a:rPr lang="en-US" sz="1000" b="1" dirty="0">
                <a:latin typeface="Arial" pitchFamily="34" charset="0"/>
              </a:rPr>
              <a:t> Instructor Comments:</a:t>
            </a:r>
          </a:p>
          <a:p>
            <a:pPr marL="514347" lvl="1" eaLnBrk="1" hangingPunct="1">
              <a:lnSpc>
                <a:spcPct val="80000"/>
              </a:lnSpc>
              <a:buFontTx/>
              <a:buChar char="•"/>
            </a:pPr>
            <a:r>
              <a:rPr lang="en-US" sz="1000" dirty="0">
                <a:latin typeface="Arial" pitchFamily="34" charset="0"/>
              </a:rPr>
              <a:t> FOIA’s </a:t>
            </a:r>
            <a:r>
              <a:rPr lang="en-US" sz="1000" b="1" u="sng" dirty="0">
                <a:latin typeface="Arial" pitchFamily="34" charset="0"/>
              </a:rPr>
              <a:t>Exemption 3</a:t>
            </a:r>
            <a:r>
              <a:rPr lang="en-US" sz="1000" dirty="0">
                <a:latin typeface="Arial" pitchFamily="34" charset="0"/>
              </a:rPr>
              <a:t> is fairly straightforward.  It permits withholding of information prohibited from disclosure by another statute.  One of two disjunctive requirements must be met to withhold under this exemption:  the withholding statute must either </a:t>
            </a:r>
          </a:p>
          <a:p>
            <a:pPr lvl="2" eaLnBrk="1" hangingPunct="1">
              <a:lnSpc>
                <a:spcPct val="80000"/>
              </a:lnSpc>
              <a:buFontTx/>
              <a:buChar char="•"/>
            </a:pPr>
            <a:r>
              <a:rPr lang="en-US" sz="1000" dirty="0">
                <a:latin typeface="Arial" pitchFamily="34" charset="0"/>
              </a:rPr>
              <a:t> (A) require that the matters be withheld from the public in such a manner as to leave no discretion on the issue; </a:t>
            </a:r>
            <a:r>
              <a:rPr lang="en-US" sz="1000" dirty="0">
                <a:solidFill>
                  <a:schemeClr val="hlink"/>
                </a:solidFill>
                <a:latin typeface="Arial" pitchFamily="34" charset="0"/>
              </a:rPr>
              <a:t>or</a:t>
            </a:r>
          </a:p>
          <a:p>
            <a:pPr lvl="2" eaLnBrk="1" hangingPunct="1">
              <a:lnSpc>
                <a:spcPct val="80000"/>
              </a:lnSpc>
              <a:buFontTx/>
              <a:buChar char="•"/>
            </a:pPr>
            <a:r>
              <a:rPr lang="en-US" sz="1000" dirty="0">
                <a:latin typeface="Arial" pitchFamily="34" charset="0"/>
              </a:rPr>
              <a:t> (B) establish particular criteria for withholding </a:t>
            </a:r>
            <a:r>
              <a:rPr lang="en-US" sz="1000" u="sng" dirty="0">
                <a:latin typeface="Arial" pitchFamily="34" charset="0"/>
              </a:rPr>
              <a:t>or</a:t>
            </a:r>
            <a:r>
              <a:rPr lang="en-US" sz="1000" dirty="0">
                <a:latin typeface="Arial" pitchFamily="34" charset="0"/>
              </a:rPr>
              <a:t> refer to particular types of matters to be withheld.”  </a:t>
            </a:r>
          </a:p>
          <a:p>
            <a:pPr lvl="2" eaLnBrk="1" hangingPunct="1">
              <a:lnSpc>
                <a:spcPct val="80000"/>
              </a:lnSpc>
              <a:buFontTx/>
              <a:buChar char="•"/>
            </a:pPr>
            <a:r>
              <a:rPr lang="en-US" sz="1000" dirty="0">
                <a:latin typeface="Arial" pitchFamily="34" charset="0"/>
              </a:rPr>
              <a:t> A statute thus falls within the exemption’s coverage if it satisfies any one of its disjunctive requirements.</a:t>
            </a:r>
          </a:p>
          <a:p>
            <a:pPr marL="514347" lvl="1" eaLnBrk="1" hangingPunct="1">
              <a:lnSpc>
                <a:spcPct val="80000"/>
              </a:lnSpc>
              <a:buFontTx/>
              <a:buChar char="•"/>
            </a:pPr>
            <a:r>
              <a:rPr lang="en-US" sz="1000" dirty="0">
                <a:latin typeface="Arial" pitchFamily="34" charset="0"/>
              </a:rPr>
              <a:t> The annual DoD FOIA Report includes all of the Exemption 3 statutes relied upon by the DoD. </a:t>
            </a:r>
          </a:p>
          <a:p>
            <a:pPr marL="514347" lvl="1" eaLnBrk="1" hangingPunct="1">
              <a:lnSpc>
                <a:spcPct val="80000"/>
              </a:lnSpc>
              <a:buFontTx/>
              <a:buChar char="•"/>
            </a:pPr>
            <a:r>
              <a:rPr lang="en-US" sz="1000" dirty="0">
                <a:latin typeface="Arial" pitchFamily="34" charset="0"/>
              </a:rPr>
              <a:t> Examples of commonly used federal withholding statutes:</a:t>
            </a:r>
          </a:p>
          <a:p>
            <a:pPr lvl="2" eaLnBrk="1" hangingPunct="1">
              <a:lnSpc>
                <a:spcPct val="80000"/>
              </a:lnSpc>
              <a:buFontTx/>
              <a:buChar char="•"/>
            </a:pPr>
            <a:r>
              <a:rPr lang="en-US" sz="1000" dirty="0">
                <a:latin typeface="Arial" pitchFamily="34" charset="0"/>
              </a:rPr>
              <a:t> 10 U.S.C. § 1102, DOD Medical Quality Assurance Records.</a:t>
            </a:r>
          </a:p>
          <a:p>
            <a:pPr lvl="2" eaLnBrk="1" hangingPunct="1">
              <a:lnSpc>
                <a:spcPct val="80000"/>
              </a:lnSpc>
              <a:buFontTx/>
              <a:buChar char="•"/>
            </a:pPr>
            <a:r>
              <a:rPr lang="en-US" sz="1000" dirty="0">
                <a:latin typeface="Arial" pitchFamily="34" charset="0"/>
              </a:rPr>
              <a:t> 10 U.S.C. § 2305 and 41 U.S.C. § 253b, prohibiting release of certain contractual proposals.</a:t>
            </a:r>
          </a:p>
          <a:p>
            <a:pPr lvl="2" eaLnBrk="1" hangingPunct="1">
              <a:lnSpc>
                <a:spcPct val="80000"/>
              </a:lnSpc>
              <a:buFontTx/>
              <a:buChar char="•"/>
            </a:pPr>
            <a:r>
              <a:rPr lang="en-US" sz="1000" dirty="0">
                <a:latin typeface="Arial" pitchFamily="34" charset="0"/>
              </a:rPr>
              <a:t> 10 U.S.C. §130(b), allows withholding of information on personnel of overseas, sensitive, or routinely deployable units.  </a:t>
            </a:r>
          </a:p>
          <a:p>
            <a:pPr lvl="2" eaLnBrk="1" hangingPunct="1">
              <a:lnSpc>
                <a:spcPct val="80000"/>
              </a:lnSpc>
              <a:buFontTx/>
              <a:buChar char="•"/>
            </a:pPr>
            <a:r>
              <a:rPr lang="en-US" sz="1000" dirty="0">
                <a:latin typeface="Arial" pitchFamily="34" charset="0"/>
              </a:rPr>
              <a:t> 10 U.S.C. §130(e), allows withholding of information regarding critical infrastructure (this is direct response to the ruling in </a:t>
            </a:r>
            <a:r>
              <a:rPr lang="en-US" sz="1000" i="1" dirty="0">
                <a:latin typeface="Arial" pitchFamily="34" charset="0"/>
              </a:rPr>
              <a:t>Milner, </a:t>
            </a:r>
            <a:r>
              <a:rPr lang="en-US" sz="1000" dirty="0">
                <a:latin typeface="Arial" pitchFamily="34" charset="0"/>
              </a:rPr>
              <a:t> that significantly limited applicability of Exemption 2).</a:t>
            </a:r>
            <a:br>
              <a:rPr lang="en-US" sz="1000" dirty="0">
                <a:latin typeface="Arial" pitchFamily="34" charset="0"/>
              </a:rPr>
            </a:br>
            <a:endParaRPr lang="en-US" sz="1000" dirty="0">
              <a:latin typeface="Arial" pitchFamily="34" charset="0"/>
            </a:endParaRPr>
          </a:p>
          <a:p>
            <a:pPr lvl="2" eaLnBrk="1" hangingPunct="1">
              <a:lnSpc>
                <a:spcPct val="80000"/>
              </a:lnSpc>
            </a:pPr>
            <a:r>
              <a:rPr lang="en-US" sz="1000" dirty="0">
                <a:latin typeface="Arial" pitchFamily="34" charset="0"/>
              </a:rPr>
              <a:t>[Note:  On 9  November 2001, DoD issued new guidance on the disclosure of personally identifying information.] </a:t>
            </a:r>
          </a:p>
          <a:p>
            <a:pPr lvl="2" eaLnBrk="1" hangingPunct="1">
              <a:lnSpc>
                <a:spcPct val="80000"/>
              </a:lnSpc>
              <a:buFontTx/>
              <a:buChar char="•"/>
            </a:pPr>
            <a:endParaRPr lang="en-US" sz="1000" dirty="0">
              <a:latin typeface="Arial" pitchFamily="34" charset="0"/>
            </a:endParaRPr>
          </a:p>
          <a:p>
            <a:pPr lvl="2" eaLnBrk="1" hangingPunct="1">
              <a:lnSpc>
                <a:spcPct val="80000"/>
              </a:lnSpc>
              <a:buFontTx/>
              <a:buChar char="•"/>
            </a:pPr>
            <a:r>
              <a:rPr lang="en-US" sz="1000" dirty="0">
                <a:latin typeface="Arial" pitchFamily="34" charset="0"/>
              </a:rPr>
              <a:t> Statutes that </a:t>
            </a:r>
            <a:r>
              <a:rPr lang="en-US" sz="1000" b="1" i="1" dirty="0">
                <a:latin typeface="Arial" pitchFamily="34" charset="0"/>
              </a:rPr>
              <a:t>are not</a:t>
            </a:r>
            <a:r>
              <a:rPr lang="en-US" sz="1000" dirty="0">
                <a:latin typeface="Arial" pitchFamily="34" charset="0"/>
              </a:rPr>
              <a:t> FOIA Exemption 3 statutes include:</a:t>
            </a:r>
          </a:p>
          <a:p>
            <a:pPr marL="1428742" lvl="3" indent="-57149" eaLnBrk="1" hangingPunct="1">
              <a:lnSpc>
                <a:spcPct val="80000"/>
              </a:lnSpc>
              <a:buFontTx/>
              <a:buChar char="•"/>
            </a:pPr>
            <a:r>
              <a:rPr lang="en-US" sz="1000" dirty="0">
                <a:latin typeface="Arial" pitchFamily="34" charset="0"/>
              </a:rPr>
              <a:t> The Privacy Act </a:t>
            </a:r>
          </a:p>
          <a:p>
            <a:pPr marL="1428742" lvl="3" indent="-57149" eaLnBrk="1" hangingPunct="1">
              <a:lnSpc>
                <a:spcPct val="80000"/>
              </a:lnSpc>
              <a:buFontTx/>
              <a:buChar char="•"/>
            </a:pPr>
            <a:r>
              <a:rPr lang="en-US" sz="1000" dirty="0">
                <a:latin typeface="Arial" pitchFamily="34" charset="0"/>
              </a:rPr>
              <a:t> The Trade Secrets Act</a:t>
            </a:r>
          </a:p>
          <a:p>
            <a:pPr eaLnBrk="1" hangingPunct="1">
              <a:lnSpc>
                <a:spcPct val="80000"/>
              </a:lnSpc>
            </a:pPr>
            <a:endParaRPr lang="en-US" sz="1000" dirty="0">
              <a:latin typeface="Arial" pitchFamily="34" charset="0"/>
            </a:endParaRPr>
          </a:p>
        </p:txBody>
      </p:sp>
    </p:spTree>
    <p:extLst>
      <p:ext uri="{BB962C8B-B14F-4D97-AF65-F5344CB8AC3E}">
        <p14:creationId xmlns:p14="http://schemas.microsoft.com/office/powerpoint/2010/main" val="265220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7A657FA0-29F2-45CA-905F-B11AB70A0DC5}" type="slidenum">
              <a:rPr lang="en-US" smtClean="0">
                <a:latin typeface="Arial" pitchFamily="34" charset="0"/>
              </a:rPr>
              <a:pPr>
                <a:defRPr/>
              </a:pPr>
              <a:t>14</a:t>
            </a:fld>
            <a:endParaRPr lang="en-US" dirty="0">
              <a:latin typeface="Arial" pitchFamily="34" charset="0"/>
            </a:endParaRPr>
          </a:p>
        </p:txBody>
      </p:sp>
      <p:sp>
        <p:nvSpPr>
          <p:cNvPr id="78851" name="Rectangle 2"/>
          <p:cNvSpPr>
            <a:spLocks noGrp="1" noRot="1" noChangeAspect="1" noChangeArrowheads="1" noTextEdit="1"/>
          </p:cNvSpPr>
          <p:nvPr>
            <p:ph type="sldImg"/>
          </p:nvPr>
        </p:nvSpPr>
        <p:spPr>
          <a:xfrm>
            <a:off x="412750" y="701675"/>
            <a:ext cx="6165850" cy="3468688"/>
          </a:xfrm>
          <a:ln/>
        </p:spPr>
      </p:sp>
      <p:sp>
        <p:nvSpPr>
          <p:cNvPr id="78852" name="Rectangle 3"/>
          <p:cNvSpPr>
            <a:spLocks noGrp="1" noChangeArrowheads="1"/>
          </p:cNvSpPr>
          <p:nvPr>
            <p:ph type="body" idx="1"/>
          </p:nvPr>
        </p:nvSpPr>
        <p:spPr>
          <a:xfrm>
            <a:off x="450134" y="4409757"/>
            <a:ext cx="6086320" cy="4581443"/>
          </a:xfrm>
          <a:noFill/>
          <a:ln/>
        </p:spPr>
        <p:txBody>
          <a:bodyPr/>
          <a:lstStyle/>
          <a:p>
            <a:pPr eaLnBrk="1" hangingPunct="1">
              <a:lnSpc>
                <a:spcPct val="90000"/>
              </a:lnSpc>
              <a:buFontTx/>
              <a:buChar char="•"/>
            </a:pPr>
            <a:r>
              <a:rPr lang="en-US" sz="1000" b="1" dirty="0">
                <a:latin typeface="Arial" pitchFamily="34" charset="0"/>
              </a:rPr>
              <a:t> Instructor Comments:</a:t>
            </a:r>
          </a:p>
          <a:p>
            <a:pPr marL="514347" lvl="1" eaLnBrk="1" hangingPunct="1">
              <a:lnSpc>
                <a:spcPct val="90000"/>
              </a:lnSpc>
              <a:buFontTx/>
              <a:buChar char="•"/>
            </a:pPr>
            <a:r>
              <a:rPr lang="en-US" sz="1000" dirty="0">
                <a:latin typeface="Arial" pitchFamily="34" charset="0"/>
              </a:rPr>
              <a:t> FOIA Exemption #4 protects trade secrets and commercial or financial information obtained from a person and that</a:t>
            </a:r>
            <a:r>
              <a:rPr lang="en-US" sz="1000" baseline="0" dirty="0">
                <a:latin typeface="Arial" pitchFamily="34" charset="0"/>
              </a:rPr>
              <a:t> is</a:t>
            </a:r>
            <a:r>
              <a:rPr lang="en-US" sz="1000" dirty="0">
                <a:latin typeface="Arial" pitchFamily="34" charset="0"/>
              </a:rPr>
              <a:t> considered privileged or confidential.</a:t>
            </a:r>
            <a:r>
              <a:rPr lang="en-US" sz="1000" b="1" dirty="0">
                <a:latin typeface="Arial" pitchFamily="34" charset="0"/>
              </a:rPr>
              <a:t>  </a:t>
            </a:r>
          </a:p>
          <a:p>
            <a:pPr marL="514347" lvl="1" eaLnBrk="1" hangingPunct="1">
              <a:lnSpc>
                <a:spcPct val="90000"/>
              </a:lnSpc>
              <a:buFontTx/>
              <a:buChar char="•"/>
            </a:pPr>
            <a:r>
              <a:rPr lang="en-US" sz="1000" dirty="0">
                <a:latin typeface="Arial" pitchFamily="34" charset="0"/>
              </a:rPr>
              <a:t> The exemption protects business records which has a very narrow definition under the FOIA.  </a:t>
            </a:r>
            <a:r>
              <a:rPr lang="en-US" sz="1000" b="1" dirty="0">
                <a:latin typeface="Arial" pitchFamily="34" charset="0"/>
              </a:rPr>
              <a:t>“[A]</a:t>
            </a:r>
            <a:r>
              <a:rPr lang="en-US" sz="1000" dirty="0">
                <a:latin typeface="Arial" pitchFamily="34" charset="0"/>
              </a:rPr>
              <a:t> </a:t>
            </a:r>
            <a:r>
              <a:rPr lang="en-US" sz="1000" b="1" u="sng" dirty="0">
                <a:latin typeface="Arial" pitchFamily="34" charset="0"/>
              </a:rPr>
              <a:t>secret, commercially valuable plan, formula, process, or device</a:t>
            </a:r>
            <a:r>
              <a:rPr lang="en-US" sz="1000" dirty="0">
                <a:latin typeface="Arial" pitchFamily="34" charset="0"/>
              </a:rPr>
              <a:t> that is used for the making, preparing, compounding, or processing of trade commodities and that can be said to be the end product of either innovation or substantial effort.”  </a:t>
            </a:r>
            <a:r>
              <a:rPr lang="en-US" sz="1000" u="sng" dirty="0">
                <a:latin typeface="Arial" pitchFamily="34" charset="0"/>
              </a:rPr>
              <a:t>Public Citizen Health Research Group v. FDA</a:t>
            </a:r>
            <a:r>
              <a:rPr lang="en-US" sz="1000" dirty="0">
                <a:latin typeface="Arial" pitchFamily="34" charset="0"/>
              </a:rPr>
              <a:t>, 704 F.2d 1280 (D.C. Cir. 1983).</a:t>
            </a:r>
          </a:p>
          <a:p>
            <a:pPr marL="514347" lvl="1" eaLnBrk="1" hangingPunct="1">
              <a:lnSpc>
                <a:spcPct val="90000"/>
              </a:lnSpc>
              <a:buFontTx/>
              <a:buChar char="•"/>
            </a:pPr>
            <a:r>
              <a:rPr lang="en-US" sz="1000" b="1" u="sng" dirty="0">
                <a:latin typeface="Arial" pitchFamily="34" charset="0"/>
              </a:rPr>
              <a:t> Trade secrets</a:t>
            </a:r>
            <a:r>
              <a:rPr lang="en-US" sz="1000" dirty="0">
                <a:latin typeface="Arial" pitchFamily="34" charset="0"/>
              </a:rPr>
              <a:t> are defined narrowly under the FOIA, but may remain protected for long periods.  </a:t>
            </a:r>
            <a:r>
              <a:rPr lang="en-US" sz="1000" u="sng" dirty="0">
                <a:latin typeface="Arial" pitchFamily="34" charset="0"/>
              </a:rPr>
              <a:t>Herrick v. Garvey</a:t>
            </a:r>
            <a:r>
              <a:rPr lang="en-US" sz="1000" dirty="0">
                <a:latin typeface="Arial" pitchFamily="34" charset="0"/>
              </a:rPr>
              <a:t>, No. 01-8011, 2002 WL 1648337 (10th Cir. July 24, 2002) (protects aircraft certification materials, consisting of aircraft blueprints and drawings, that were submitted to the FAA’s predecessor 65 years ago, because they are “trade secrets”; information still is a “trade secret” because corporation reversed a 1955 authorization to disclose aircraft drawings to an individual and, thus, restored the exempt status of the materials).</a:t>
            </a:r>
          </a:p>
          <a:p>
            <a:pPr marL="514347" lvl="1" eaLnBrk="1" hangingPunct="1">
              <a:lnSpc>
                <a:spcPct val="90000"/>
              </a:lnSpc>
              <a:buFontTx/>
              <a:buChar char="•"/>
            </a:pPr>
            <a:r>
              <a:rPr lang="en-US" sz="1000" b="1" u="sng" dirty="0">
                <a:latin typeface="Arial" pitchFamily="34" charset="0"/>
              </a:rPr>
              <a:t> Commercial or financial information</a:t>
            </a:r>
            <a:r>
              <a:rPr lang="en-US" sz="1000" dirty="0">
                <a:latin typeface="Arial" pitchFamily="34" charset="0"/>
              </a:rPr>
              <a:t> is broadly defined. </a:t>
            </a:r>
            <a:r>
              <a:rPr lang="en-US" sz="1000" dirty="0"/>
              <a:t>The terms “commercial” and “financial” should be given their “ordinary meanings,” and information satisfies this element if the submitter has a “commercial interest” in the information. </a:t>
            </a:r>
            <a:r>
              <a:rPr lang="en-US" sz="1000" u="sng" dirty="0"/>
              <a:t>Public Citizen Health Research Group v. FDA</a:t>
            </a:r>
            <a:r>
              <a:rPr lang="en-US" sz="1000" dirty="0"/>
              <a:t>, 704 F.2d 1280, 1290 (D.C. Cir. 1983). </a:t>
            </a:r>
            <a:r>
              <a:rPr lang="en-US" sz="1000" dirty="0">
                <a:latin typeface="Arial" pitchFamily="34" charset="0"/>
              </a:rPr>
              <a:t>Nonprofit entities can submit commercial information.  </a:t>
            </a:r>
            <a:r>
              <a:rPr lang="en-US" sz="1000" u="sng" dirty="0">
                <a:latin typeface="Arial" pitchFamily="34" charset="0"/>
              </a:rPr>
              <a:t>Critical Mass Energy Project v. NRC</a:t>
            </a:r>
            <a:r>
              <a:rPr lang="en-US" sz="1000" dirty="0">
                <a:latin typeface="Arial" pitchFamily="34" charset="0"/>
              </a:rPr>
              <a:t>, 975 F.2d 871 (D.C. Cir. 1992); </a:t>
            </a:r>
            <a:r>
              <a:rPr lang="en-US" sz="1000" u="sng" dirty="0">
                <a:latin typeface="Arial" pitchFamily="34" charset="0"/>
              </a:rPr>
              <a:t>American Airlines, Inc. v. National Mediation Bd.</a:t>
            </a:r>
            <a:r>
              <a:rPr lang="en-US" sz="1000" dirty="0">
                <a:latin typeface="Arial" pitchFamily="34" charset="0"/>
              </a:rPr>
              <a:t>, 588 F. 2d 863 (2d Cir. 1978).</a:t>
            </a:r>
          </a:p>
          <a:p>
            <a:pPr marL="514347" lvl="1" eaLnBrk="1" hangingPunct="1">
              <a:lnSpc>
                <a:spcPct val="90000"/>
              </a:lnSpc>
              <a:buFontTx/>
              <a:buChar char="•"/>
            </a:pPr>
            <a:r>
              <a:rPr lang="en-US" sz="1000" b="1" u="sng" dirty="0">
                <a:latin typeface="Arial" pitchFamily="34" charset="0"/>
              </a:rPr>
              <a:t> From a person</a:t>
            </a:r>
            <a:r>
              <a:rPr lang="en-US" sz="1000" dirty="0">
                <a:latin typeface="Arial" pitchFamily="34" charset="0"/>
              </a:rPr>
              <a:t>.  Generally, all but the Federal Government are “persons” subject to Exemption 4 protection.  </a:t>
            </a:r>
            <a:r>
              <a:rPr lang="en-US" sz="1000" u="sng" dirty="0">
                <a:latin typeface="Arial" pitchFamily="34" charset="0"/>
              </a:rPr>
              <a:t>Nadler v. FDIC</a:t>
            </a:r>
            <a:r>
              <a:rPr lang="en-US" sz="1000" dirty="0">
                <a:latin typeface="Arial" pitchFamily="34" charset="0"/>
              </a:rPr>
              <a:t>, 92 F.3d 93 (2d Cir. 1996); </a:t>
            </a:r>
            <a:r>
              <a:rPr lang="en-US" sz="1000" u="sng" dirty="0">
                <a:latin typeface="Arial" pitchFamily="34" charset="0"/>
              </a:rPr>
              <a:t>Stone v. Export-Import Bank of United States</a:t>
            </a:r>
            <a:r>
              <a:rPr lang="en-US" sz="1000" dirty="0">
                <a:latin typeface="Arial" pitchFamily="34" charset="0"/>
              </a:rPr>
              <a:t>, 552 F.2d 132 (5th Cir. 1977).</a:t>
            </a:r>
          </a:p>
          <a:p>
            <a:pPr marL="514347" lvl="1" eaLnBrk="1" hangingPunct="1">
              <a:lnSpc>
                <a:spcPct val="90000"/>
              </a:lnSpc>
              <a:buFontTx/>
              <a:buChar char="•"/>
            </a:pPr>
            <a:r>
              <a:rPr lang="en-US" sz="1000" b="1" u="sng" dirty="0">
                <a:latin typeface="Arial" pitchFamily="34" charset="0"/>
              </a:rPr>
              <a:t> Privileged information</a:t>
            </a:r>
            <a:r>
              <a:rPr lang="en-US" sz="1000" dirty="0">
                <a:latin typeface="Arial" pitchFamily="34" charset="0"/>
              </a:rPr>
              <a:t>.  Rarely used as a basis for withholding.  </a:t>
            </a:r>
            <a:r>
              <a:rPr lang="en-US" sz="1000" u="sng" dirty="0">
                <a:latin typeface="Arial" pitchFamily="34" charset="0"/>
              </a:rPr>
              <a:t>Sharyland Water Supply Corp. v. Black</a:t>
            </a:r>
            <a:r>
              <a:rPr lang="en-US" sz="1000" dirty="0">
                <a:latin typeface="Arial" pitchFamily="34" charset="0"/>
              </a:rPr>
              <a:t>, 755 F.2d 397 (5th Cir. 1985) </a:t>
            </a:r>
            <a:r>
              <a:rPr lang="en-US" sz="1000" i="1" dirty="0">
                <a:latin typeface="Arial" pitchFamily="34" charset="0"/>
              </a:rPr>
              <a:t>cert. denied</a:t>
            </a:r>
            <a:r>
              <a:rPr lang="en-US" sz="1000" dirty="0">
                <a:latin typeface="Arial" pitchFamily="34" charset="0"/>
              </a:rPr>
              <a:t>, 471 U.S. 1137 (1985); </a:t>
            </a:r>
            <a:r>
              <a:rPr lang="en-US" sz="1000" u="sng" dirty="0">
                <a:latin typeface="Arial" pitchFamily="34" charset="0"/>
              </a:rPr>
              <a:t>Indian Law Resource Ctr v. Dep’t of the Interior</a:t>
            </a:r>
            <a:r>
              <a:rPr lang="en-US" sz="1000" dirty="0">
                <a:latin typeface="Arial" pitchFamily="34" charset="0"/>
              </a:rPr>
              <a:t>, 477 F. Supp. 144 (D.D.C. 1979).  Privileged information relates to common law privileges but is rarely used.  </a:t>
            </a:r>
          </a:p>
          <a:p>
            <a:pPr marL="514347" lvl="1" eaLnBrk="1" hangingPunct="1">
              <a:lnSpc>
                <a:spcPct val="90000"/>
              </a:lnSpc>
              <a:buFontTx/>
              <a:buChar char="•"/>
            </a:pPr>
            <a:r>
              <a:rPr lang="en-US" sz="1000" b="1" u="sng" dirty="0">
                <a:latin typeface="Arial" pitchFamily="34" charset="0"/>
              </a:rPr>
              <a:t> Confidential information</a:t>
            </a:r>
            <a:r>
              <a:rPr lang="en-US" sz="1000" dirty="0">
                <a:latin typeface="Arial" pitchFamily="34" charset="0"/>
              </a:rPr>
              <a:t>.  Key to understanding the exemption and most frequent basis for withholding under Exemption 4. </a:t>
            </a:r>
            <a:r>
              <a:rPr lang="en-US" sz="1000" dirty="0"/>
              <a:t>The Supreme Court recently examined the definition of confidential under Exemption 4 and overturned the standard that was applied for over 40 years. </a:t>
            </a:r>
            <a:r>
              <a:rPr lang="en-US" sz="1000" u="sng" dirty="0"/>
              <a:t>Food Mktg. Inst. v. Argus Leader Media</a:t>
            </a:r>
            <a:r>
              <a:rPr lang="en-US" sz="1000" dirty="0"/>
              <a:t>, 139 S. Ct. 915 (2019).</a:t>
            </a:r>
            <a:endParaRPr lang="en-US" sz="1000" dirty="0">
              <a:latin typeface="Arial" pitchFamily="34" charset="0"/>
            </a:endParaRPr>
          </a:p>
          <a:p>
            <a:pPr eaLnBrk="1" hangingPunct="1">
              <a:lnSpc>
                <a:spcPct val="90000"/>
              </a:lnSpc>
            </a:pPr>
            <a:endParaRPr lang="en-US" sz="1000" dirty="0">
              <a:latin typeface="Arial" pitchFamily="34" charset="0"/>
            </a:endParaRPr>
          </a:p>
        </p:txBody>
      </p:sp>
    </p:spTree>
    <p:extLst>
      <p:ext uri="{BB962C8B-B14F-4D97-AF65-F5344CB8AC3E}">
        <p14:creationId xmlns:p14="http://schemas.microsoft.com/office/powerpoint/2010/main" val="2779683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D88B0223-3397-4070-94CE-9092391EE17A}" type="slidenum">
              <a:rPr lang="en-US" smtClean="0">
                <a:latin typeface="Arial" pitchFamily="34" charset="0"/>
              </a:rPr>
              <a:pPr>
                <a:defRPr/>
              </a:pPr>
              <a:t>15</a:t>
            </a:fld>
            <a:endParaRPr lang="en-US" dirty="0">
              <a:latin typeface="Arial" pitchFamily="34" charset="0"/>
            </a:endParaRPr>
          </a:p>
        </p:txBody>
      </p:sp>
      <p:sp>
        <p:nvSpPr>
          <p:cNvPr id="79875" name="Rectangle 2"/>
          <p:cNvSpPr>
            <a:spLocks noGrp="1" noRot="1" noChangeAspect="1" noChangeArrowheads="1" noTextEdit="1"/>
          </p:cNvSpPr>
          <p:nvPr>
            <p:ph type="sldImg"/>
          </p:nvPr>
        </p:nvSpPr>
        <p:spPr>
          <a:xfrm>
            <a:off x="411163" y="701675"/>
            <a:ext cx="6165850" cy="3468688"/>
          </a:xfrm>
          <a:ln/>
        </p:spPr>
      </p:sp>
      <p:sp>
        <p:nvSpPr>
          <p:cNvPr id="79876" name="Rectangle 3"/>
          <p:cNvSpPr>
            <a:spLocks noGrp="1" noChangeArrowheads="1"/>
          </p:cNvSpPr>
          <p:nvPr>
            <p:ph type="body" idx="1"/>
          </p:nvPr>
        </p:nvSpPr>
        <p:spPr>
          <a:xfrm>
            <a:off x="450134" y="4184024"/>
            <a:ext cx="6162399" cy="4912094"/>
          </a:xfrm>
          <a:noFill/>
          <a:ln/>
        </p:spPr>
        <p:txBody>
          <a:bodyPr/>
          <a:lstStyle/>
          <a:p>
            <a:pPr eaLnBrk="1" hangingPunct="1">
              <a:lnSpc>
                <a:spcPct val="90000"/>
              </a:lnSpc>
              <a:buFontTx/>
              <a:buChar char="•"/>
            </a:pPr>
            <a:r>
              <a:rPr lang="en-US" sz="1000" b="1" dirty="0">
                <a:latin typeface="Arial" pitchFamily="34" charset="0"/>
              </a:rPr>
              <a:t> Instructor Comments:</a:t>
            </a:r>
          </a:p>
          <a:p>
            <a:pPr marL="514347" lvl="2" eaLnBrk="1" hangingPunct="1">
              <a:lnSpc>
                <a:spcPct val="90000"/>
              </a:lnSpc>
              <a:buFontTx/>
              <a:buChar char="•"/>
            </a:pPr>
            <a:r>
              <a:rPr lang="en-US" sz="1000" dirty="0">
                <a:latin typeface="Arial" pitchFamily="34" charset="0"/>
              </a:rPr>
              <a:t> Let’s look more closely at what is meant by confidential. Previously,</a:t>
            </a:r>
            <a:r>
              <a:rPr lang="en-US" sz="1000" baseline="0" dirty="0">
                <a:latin typeface="Arial" pitchFamily="34" charset="0"/>
              </a:rPr>
              <a:t> for information to be considered confidential and exempt pursuant to exemption 4, </a:t>
            </a:r>
            <a:r>
              <a:rPr lang="en-US" sz="1000" i="0" baseline="0" dirty="0">
                <a:latin typeface="Arial" pitchFamily="34" charset="0"/>
              </a:rPr>
              <a:t>a determination of whether the information was required or voluntary given to the government was needed. For required information, the information could only be exempt if disclosure of the information would “</a:t>
            </a:r>
            <a:r>
              <a:rPr lang="en-US" sz="1000" dirty="0">
                <a:latin typeface="Arial" pitchFamily="34" charset="0"/>
              </a:rPr>
              <a:t>impair the ability of the agency to obtain necessary information in the future”  </a:t>
            </a:r>
            <a:r>
              <a:rPr lang="en-US" sz="1000" i="1" dirty="0">
                <a:latin typeface="Arial" pitchFamily="34" charset="0"/>
              </a:rPr>
              <a:t>See</a:t>
            </a:r>
            <a:r>
              <a:rPr lang="en-US" sz="1000" dirty="0">
                <a:latin typeface="Arial" pitchFamily="34" charset="0"/>
              </a:rPr>
              <a:t> </a:t>
            </a:r>
            <a:r>
              <a:rPr lang="en-US" sz="1000" u="sng" dirty="0">
                <a:latin typeface="Arial" pitchFamily="34" charset="0"/>
              </a:rPr>
              <a:t>Flight Safety Servs. Corp . v. Dep’t of Labor</a:t>
            </a:r>
            <a:r>
              <a:rPr lang="en-US" sz="1000" dirty="0">
                <a:latin typeface="Arial" pitchFamily="34" charset="0"/>
              </a:rPr>
              <a:t>, No. 02-10817, 2003 U.S. App. LEXIS 5787 (5th Cir. Mar. 3, 2003) (</a:t>
            </a:r>
            <a:r>
              <a:rPr lang="en-US" sz="1000" i="1" dirty="0">
                <a:latin typeface="Arial" pitchFamily="34" charset="0"/>
              </a:rPr>
              <a:t>per curiam</a:t>
            </a:r>
            <a:r>
              <a:rPr lang="en-US" sz="1000" dirty="0">
                <a:latin typeface="Arial" pitchFamily="34" charset="0"/>
              </a:rPr>
              <a:t>) </a:t>
            </a:r>
            <a:r>
              <a:rPr lang="en-US" sz="1000" b="1" dirty="0">
                <a:latin typeface="Arial" pitchFamily="34" charset="0"/>
              </a:rPr>
              <a:t>OR</a:t>
            </a:r>
            <a:r>
              <a:rPr lang="en-US" sz="1000" baseline="0" dirty="0">
                <a:latin typeface="Arial" pitchFamily="34" charset="0"/>
              </a:rPr>
              <a:t> </a:t>
            </a:r>
            <a:r>
              <a:rPr lang="en-US" sz="1000" dirty="0">
                <a:latin typeface="Arial" pitchFamily="34" charset="0"/>
              </a:rPr>
              <a:t>Cause “substantial harm to the competitive position of the person from whom the information was obtained.” </a:t>
            </a:r>
            <a:r>
              <a:rPr lang="en-US" sz="1000" i="1" dirty="0">
                <a:latin typeface="Arial" pitchFamily="34" charset="0"/>
              </a:rPr>
              <a:t>See</a:t>
            </a:r>
            <a:r>
              <a:rPr lang="en-US" sz="1000" dirty="0">
                <a:latin typeface="Arial" pitchFamily="34" charset="0"/>
              </a:rPr>
              <a:t> </a:t>
            </a:r>
            <a:r>
              <a:rPr lang="en-US" sz="1000" u="sng" dirty="0">
                <a:latin typeface="Arial" pitchFamily="34" charset="0"/>
              </a:rPr>
              <a:t>Hercules, Inc. v. Marsh</a:t>
            </a:r>
            <a:r>
              <a:rPr lang="en-US" sz="1000" dirty="0">
                <a:latin typeface="Arial" pitchFamily="34" charset="0"/>
              </a:rPr>
              <a:t>, 839 F.2d 1027 (4th Cir. 1988) (holding no competition for Radford Army Ammunition Plant contract).</a:t>
            </a:r>
            <a:r>
              <a:rPr lang="en-US" sz="1000" baseline="0" dirty="0">
                <a:latin typeface="Arial" pitchFamily="34" charset="0"/>
              </a:rPr>
              <a:t> For in</a:t>
            </a:r>
            <a:r>
              <a:rPr lang="en-US" sz="1000" dirty="0">
                <a:latin typeface="Arial" pitchFamily="34" charset="0"/>
              </a:rPr>
              <a:t>formation</a:t>
            </a:r>
            <a:r>
              <a:rPr lang="en-US" sz="1000" baseline="0" dirty="0">
                <a:latin typeface="Arial" pitchFamily="34" charset="0"/>
              </a:rPr>
              <a:t> that</a:t>
            </a:r>
            <a:r>
              <a:rPr lang="en-US" sz="1000" dirty="0">
                <a:latin typeface="Arial" pitchFamily="34" charset="0"/>
              </a:rPr>
              <a:t> was voluntarily provided to the government, it required</a:t>
            </a:r>
            <a:r>
              <a:rPr lang="en-US" sz="1000" baseline="0" dirty="0">
                <a:latin typeface="Arial" pitchFamily="34" charset="0"/>
              </a:rPr>
              <a:t> </a:t>
            </a:r>
            <a:r>
              <a:rPr lang="en-US" sz="1000" dirty="0">
                <a:latin typeface="Arial" pitchFamily="34" charset="0"/>
              </a:rPr>
              <a:t>a determination</a:t>
            </a:r>
            <a:r>
              <a:rPr lang="en-US" sz="1000" baseline="0" dirty="0">
                <a:latin typeface="Arial" pitchFamily="34" charset="0"/>
              </a:rPr>
              <a:t> that </a:t>
            </a:r>
            <a:r>
              <a:rPr lang="en-US" sz="1000" dirty="0">
                <a:latin typeface="Arial" pitchFamily="34" charset="0"/>
              </a:rPr>
              <a:t>the information provided would not customarily be made available to the public.</a:t>
            </a:r>
            <a:r>
              <a:rPr lang="en-US" sz="1000" baseline="0" dirty="0">
                <a:latin typeface="Arial" pitchFamily="34" charset="0"/>
              </a:rPr>
              <a:t> </a:t>
            </a:r>
            <a:r>
              <a:rPr lang="en-US" sz="1000" u="sng" dirty="0">
                <a:latin typeface="Arial" pitchFamily="34" charset="0"/>
              </a:rPr>
              <a:t>Critical Mass Energy Project v. NRC</a:t>
            </a:r>
            <a:r>
              <a:rPr lang="en-US" sz="1000" dirty="0">
                <a:latin typeface="Arial" pitchFamily="34" charset="0"/>
              </a:rPr>
              <a:t>, 975 F.2d 871 (D.C. Cir. 1992).</a:t>
            </a:r>
          </a:p>
          <a:p>
            <a:pPr marL="514347" lvl="2" eaLnBrk="1" hangingPunct="1">
              <a:lnSpc>
                <a:spcPct val="90000"/>
              </a:lnSpc>
              <a:buFontTx/>
              <a:buNone/>
            </a:pPr>
            <a:endParaRPr lang="en-US" sz="1000" dirty="0">
              <a:latin typeface="Arial" pitchFamily="34" charset="0"/>
            </a:endParaRPr>
          </a:p>
          <a:p>
            <a:pPr marL="514347" marR="0" lvl="2" indent="0" algn="l" defTabSz="914400" rtl="0" eaLnBrk="1" fontAlgn="base" latinLnBrk="0" hangingPunct="1">
              <a:lnSpc>
                <a:spcPct val="90000"/>
              </a:lnSpc>
              <a:spcBef>
                <a:spcPct val="30000"/>
              </a:spcBef>
              <a:spcAft>
                <a:spcPct val="0"/>
              </a:spcAft>
              <a:buClrTx/>
              <a:buSzTx/>
              <a:buFontTx/>
              <a:buChar char="•"/>
              <a:tabLst/>
              <a:defRPr/>
            </a:pPr>
            <a:r>
              <a:rPr lang="en-US" sz="1000" dirty="0">
                <a:latin typeface="Arial" pitchFamily="34" charset="0"/>
              </a:rPr>
              <a:t>Under </a:t>
            </a:r>
            <a:r>
              <a:rPr lang="en-US" sz="1000" u="sng" dirty="0"/>
              <a:t>Food Mktg. Inst. v. Argus Leader Media</a:t>
            </a:r>
            <a:r>
              <a:rPr lang="en-US" sz="1000" dirty="0"/>
              <a:t>, 139 S. Ct. 915 (2019), t</a:t>
            </a:r>
            <a:r>
              <a:rPr lang="en-US" sz="1200" b="0" i="0" kern="1200" dirty="0">
                <a:solidFill>
                  <a:schemeClr val="tx1"/>
                </a:solidFill>
                <a:effectLst/>
                <a:latin typeface="Arial" charset="0"/>
                <a:ea typeface="+mn-ea"/>
                <a:cs typeface="+mn-cs"/>
              </a:rPr>
              <a:t>he Supreme Court of the United States overturned</a:t>
            </a:r>
            <a:r>
              <a:rPr lang="en-US" sz="1200" b="0" i="0" kern="1200" baseline="0" dirty="0">
                <a:solidFill>
                  <a:schemeClr val="tx1"/>
                </a:solidFill>
                <a:effectLst/>
                <a:latin typeface="Arial" charset="0"/>
                <a:ea typeface="+mn-ea"/>
                <a:cs typeface="+mn-cs"/>
              </a:rPr>
              <a:t> the standard that was applied for over 40 years and held</a:t>
            </a:r>
            <a:r>
              <a:rPr lang="en-US" sz="1200" b="0" i="0" kern="1200" dirty="0">
                <a:solidFill>
                  <a:schemeClr val="tx1"/>
                </a:solidFill>
                <a:effectLst/>
                <a:latin typeface="Arial" charset="0"/>
                <a:ea typeface="+mn-ea"/>
                <a:cs typeface="+mn-cs"/>
              </a:rPr>
              <a:t> that "[a]t least where commercial or financial information is both customarily and actually treated as private by its owner and provided to the government under an assurance of privacy, the information is 'confidential' within the meaning of Exemption 4."  </a:t>
            </a:r>
          </a:p>
          <a:p>
            <a:pPr marL="971547" marR="0" lvl="3" indent="0" algn="l" defTabSz="914400" rtl="0" eaLnBrk="1" fontAlgn="base" latinLnBrk="0" hangingPunct="1">
              <a:lnSpc>
                <a:spcPct val="90000"/>
              </a:lnSpc>
              <a:spcBef>
                <a:spcPct val="30000"/>
              </a:spcBef>
              <a:spcAft>
                <a:spcPct val="0"/>
              </a:spcAft>
              <a:buClrTx/>
              <a:buSzTx/>
              <a:buFontTx/>
              <a:buChar char="•"/>
              <a:tabLst/>
              <a:defRPr/>
            </a:pPr>
            <a:r>
              <a:rPr lang="en-US" sz="1000" dirty="0"/>
              <a:t>In </a:t>
            </a:r>
            <a:r>
              <a:rPr lang="en-US" sz="1000" i="1" dirty="0"/>
              <a:t>Food Marketing</a:t>
            </a:r>
            <a:r>
              <a:rPr lang="en-US" sz="1000" dirty="0"/>
              <a:t> the requester sought from USDA, data reflecting individual retail stores’ aggregate annual dollar amount of Supplemental Nutrition Assistance Program (SNAP) benefits that the store redeems under the Program. The Court determined the </a:t>
            </a:r>
            <a:r>
              <a:rPr lang="en-US" sz="1000" i="1" dirty="0"/>
              <a:t>National Parks </a:t>
            </a:r>
            <a:r>
              <a:rPr lang="en-US" sz="1000" dirty="0"/>
              <a:t>test is atextual and courts should apply the ordinary meaning of the term confidential. Using its dictionary definition, </a:t>
            </a:r>
          </a:p>
          <a:p>
            <a:pPr marL="971547" marR="0" lvl="3" indent="0" algn="l" defTabSz="914400" rtl="0" eaLnBrk="1" fontAlgn="base" latinLnBrk="0" hangingPunct="1">
              <a:lnSpc>
                <a:spcPct val="90000"/>
              </a:lnSpc>
              <a:spcBef>
                <a:spcPct val="30000"/>
              </a:spcBef>
              <a:spcAft>
                <a:spcPct val="0"/>
              </a:spcAft>
              <a:buClrTx/>
              <a:buSzTx/>
              <a:buFontTx/>
              <a:buNone/>
              <a:tabLst/>
              <a:defRPr/>
            </a:pPr>
            <a:r>
              <a:rPr lang="en-US" sz="1000" dirty="0"/>
              <a:t>information is confidential if it is communicated in confidence or in secret.</a:t>
            </a:r>
            <a:endParaRPr lang="en-US" sz="1000" u="sng" dirty="0">
              <a:latin typeface="Arial" pitchFamily="34" charset="0"/>
            </a:endParaRPr>
          </a:p>
          <a:p>
            <a:pPr marL="514347" lvl="2" eaLnBrk="1" hangingPunct="1">
              <a:lnSpc>
                <a:spcPct val="90000"/>
              </a:lnSpc>
              <a:buClr>
                <a:schemeClr val="tx1"/>
              </a:buClr>
            </a:pPr>
            <a:endParaRPr lang="en-US" sz="1000" dirty="0">
              <a:latin typeface="Arial" pitchFamily="34" charset="0"/>
            </a:endParaRPr>
          </a:p>
        </p:txBody>
      </p:sp>
    </p:spTree>
    <p:extLst>
      <p:ext uri="{BB962C8B-B14F-4D97-AF65-F5344CB8AC3E}">
        <p14:creationId xmlns:p14="http://schemas.microsoft.com/office/powerpoint/2010/main" val="662907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30000"/>
              </a:spcBef>
              <a:spcAft>
                <a:spcPct val="0"/>
              </a:spcAft>
              <a:buClrTx/>
              <a:buSzTx/>
              <a:buFontTx/>
              <a:buChar char="•"/>
              <a:tabLst/>
              <a:defRPr/>
            </a:pPr>
            <a:r>
              <a:rPr kumimoji="0" lang="en-US" sz="1000" b="1" i="0" u="none" strike="noStrike" kern="1200" cap="none" spc="0" normalizeH="0" baseline="0" noProof="0" dirty="0">
                <a:ln>
                  <a:noFill/>
                </a:ln>
                <a:solidFill>
                  <a:srgbClr val="000000"/>
                </a:solidFill>
                <a:effectLst/>
                <a:uLnTx/>
                <a:uFillTx/>
                <a:latin typeface="Arial" pitchFamily="34" charset="0"/>
                <a:ea typeface="+mn-ea"/>
                <a:cs typeface="+mn-cs"/>
              </a:rPr>
              <a:t> Instructor Comments:</a:t>
            </a:r>
          </a:p>
          <a:p>
            <a:pPr marL="171450" indent="-171450">
              <a:buFont typeface="Arial" panose="020B0604020202020204" pitchFamily="34" charset="0"/>
              <a:buChar char="•"/>
            </a:pPr>
            <a:r>
              <a:rPr lang="en-US" dirty="0"/>
              <a:t>Does the submitter customarily keep the information private or closely-held? </a:t>
            </a:r>
          </a:p>
          <a:p>
            <a:pPr marL="628650" lvl="1" indent="-171450">
              <a:buFont typeface="Arial" panose="020B0604020202020204" pitchFamily="34" charset="0"/>
              <a:buChar char="•"/>
            </a:pPr>
            <a:r>
              <a:rPr lang="en-US" dirty="0"/>
              <a:t>If no,</a:t>
            </a:r>
            <a:r>
              <a:rPr lang="en-US" baseline="0" dirty="0"/>
              <a:t> then</a:t>
            </a:r>
            <a:r>
              <a:rPr lang="en-US" dirty="0"/>
              <a:t> the information is not “confidential” under Exemption 4 (an express holding of </a:t>
            </a:r>
            <a:r>
              <a:rPr lang="en-US" i="1" dirty="0"/>
              <a:t>Argus</a:t>
            </a:r>
            <a:r>
              <a:rPr lang="en-US" dirty="0"/>
              <a:t>). </a:t>
            </a:r>
          </a:p>
          <a:p>
            <a:pPr marL="628650" lvl="1" indent="-171450">
              <a:buFont typeface="Arial" panose="020B0604020202020204" pitchFamily="34" charset="0"/>
              <a:buChar char="•"/>
            </a:pPr>
            <a:r>
              <a:rPr lang="en-US" dirty="0"/>
              <a:t>If yes,</a:t>
            </a:r>
            <a:r>
              <a:rPr lang="en-US" baseline="0" dirty="0"/>
              <a:t> d</a:t>
            </a:r>
            <a:r>
              <a:rPr lang="en-US" dirty="0"/>
              <a:t>id the government provide either an express or implied assurance of confidentiality when the information was shared with the government? </a:t>
            </a:r>
          </a:p>
          <a:p>
            <a:pPr marL="628650" lvl="1" indent="-171450">
              <a:buFont typeface="Arial" panose="020B0604020202020204" pitchFamily="34" charset="0"/>
              <a:buChar char="•"/>
            </a:pPr>
            <a:r>
              <a:rPr lang="en-US" dirty="0"/>
              <a:t>If yes, the information is confidential under Exemption 4 (an express holding of Argus).</a:t>
            </a:r>
          </a:p>
          <a:p>
            <a:pPr marL="628650" lvl="1" indent="-171450">
              <a:buFont typeface="Arial" panose="020B0604020202020204" pitchFamily="34" charset="0"/>
              <a:buChar char="•"/>
            </a:pPr>
            <a:r>
              <a:rPr lang="en-US" dirty="0"/>
              <a:t>If no, were there express or implied indications at the time the information was submitted that the government would publicly disclose the information? </a:t>
            </a:r>
          </a:p>
          <a:p>
            <a:pPr marL="628650" lvl="1" indent="-171450">
              <a:buFont typeface="Arial" panose="020B0604020202020204" pitchFamily="34" charset="0"/>
              <a:buChar char="•"/>
            </a:pPr>
            <a:r>
              <a:rPr lang="en-US" dirty="0"/>
              <a:t>If no, the information is "confidential" under Exemption 4 (the government has effectively been silent – so a submitter’s practice of keeping the information private will be sufficient to warrant confidential status). </a:t>
            </a:r>
          </a:p>
          <a:p>
            <a:pPr marL="628650" lvl="1" indent="-171450">
              <a:buFont typeface="Arial" panose="020B0604020202020204" pitchFamily="34" charset="0"/>
              <a:buChar char="•"/>
            </a:pPr>
            <a:r>
              <a:rPr lang="en-US" dirty="0"/>
              <a:t>If yes, and no other sufficient countervailing factors exist, the submitter could not reasonably expect confidentiality upon submission and so the information is not confidential under Exemption 4</a:t>
            </a:r>
          </a:p>
          <a:p>
            <a:endParaRPr lang="en-US" dirty="0"/>
          </a:p>
        </p:txBody>
      </p:sp>
      <p:sp>
        <p:nvSpPr>
          <p:cNvPr id="4" name="Slide Number Placeholder 3"/>
          <p:cNvSpPr>
            <a:spLocks noGrp="1"/>
          </p:cNvSpPr>
          <p:nvPr>
            <p:ph type="sldNum" sz="quarter" idx="10"/>
          </p:nvPr>
        </p:nvSpPr>
        <p:spPr/>
        <p:txBody>
          <a:bodyPr/>
          <a:lstStyle/>
          <a:p>
            <a:pPr>
              <a:defRPr/>
            </a:pPr>
            <a:fld id="{EF7AB73B-5071-407B-92BB-E5EAE3282393}" type="slidenum">
              <a:rPr lang="en-US" smtClean="0"/>
              <a:pPr>
                <a:defRPr/>
              </a:pPr>
              <a:t>16</a:t>
            </a:fld>
            <a:endParaRPr lang="en-US" dirty="0"/>
          </a:p>
        </p:txBody>
      </p:sp>
    </p:spTree>
    <p:extLst>
      <p:ext uri="{BB962C8B-B14F-4D97-AF65-F5344CB8AC3E}">
        <p14:creationId xmlns:p14="http://schemas.microsoft.com/office/powerpoint/2010/main" val="4176315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a:defRPr/>
            </a:pPr>
            <a:fld id="{8F05DE72-D805-432D-8BD5-D87D80CDB9E8}" type="slidenum">
              <a:rPr lang="en-US" smtClean="0">
                <a:latin typeface="Arial" pitchFamily="34" charset="0"/>
              </a:rPr>
              <a:pPr>
                <a:defRPr/>
              </a:pPr>
              <a:t>17</a:t>
            </a:fld>
            <a:endParaRPr lang="en-US" dirty="0">
              <a:latin typeface="Arial" pitchFamily="34" charset="0"/>
            </a:endParaRPr>
          </a:p>
        </p:txBody>
      </p:sp>
      <p:sp>
        <p:nvSpPr>
          <p:cNvPr id="81923" name="Rectangle 2"/>
          <p:cNvSpPr>
            <a:spLocks noGrp="1" noRot="1" noChangeAspect="1" noChangeArrowheads="1" noTextEdit="1"/>
          </p:cNvSpPr>
          <p:nvPr>
            <p:ph type="sldImg"/>
          </p:nvPr>
        </p:nvSpPr>
        <p:spPr>
          <a:xfrm>
            <a:off x="411163" y="701675"/>
            <a:ext cx="6165850" cy="3468688"/>
          </a:xfrm>
          <a:ln/>
        </p:spPr>
      </p:sp>
      <p:sp>
        <p:nvSpPr>
          <p:cNvPr id="81924" name="Rectangle 3"/>
          <p:cNvSpPr>
            <a:spLocks noGrp="1" noChangeArrowheads="1"/>
          </p:cNvSpPr>
          <p:nvPr>
            <p:ph type="body" idx="1"/>
          </p:nvPr>
        </p:nvSpPr>
        <p:spPr>
          <a:xfrm>
            <a:off x="526214" y="4409758"/>
            <a:ext cx="6010241" cy="4177665"/>
          </a:xfrm>
          <a:noFill/>
          <a:ln/>
        </p:spPr>
        <p:txBody>
          <a:bodyPr/>
          <a:lstStyle/>
          <a:p>
            <a:pPr eaLnBrk="1" hangingPunct="1">
              <a:buFontTx/>
              <a:buChar char="•"/>
              <a:tabLst>
                <a:tab pos="228599" algn="l"/>
              </a:tabLst>
            </a:pPr>
            <a:r>
              <a:rPr lang="en-US" b="1" dirty="0">
                <a:latin typeface="Arial" pitchFamily="34" charset="0"/>
              </a:rPr>
              <a:t> Instructor Comments:</a:t>
            </a:r>
          </a:p>
          <a:p>
            <a:pPr marL="628647" lvl="1" eaLnBrk="1" hangingPunct="1">
              <a:buFontTx/>
              <a:buChar char="•"/>
              <a:tabLst>
                <a:tab pos="228599" algn="l"/>
              </a:tabLst>
            </a:pPr>
            <a:r>
              <a:rPr lang="en-US" dirty="0">
                <a:latin typeface="Arial" pitchFamily="34" charset="0"/>
              </a:rPr>
              <a:t> How to determine “</a:t>
            </a:r>
            <a:r>
              <a:rPr lang="en-US" b="1" u="sng" dirty="0">
                <a:latin typeface="Arial" pitchFamily="34" charset="0"/>
              </a:rPr>
              <a:t>confidentiality</a:t>
            </a:r>
            <a:r>
              <a:rPr lang="en-US" dirty="0">
                <a:latin typeface="Arial" pitchFamily="34" charset="0"/>
              </a:rPr>
              <a:t>” – the agency asks the original submitter of the information. The agency gets their response and informs the requestor of the information. The agency responds back to the submitter, then back to the requestor, then back…. This is the FOIA DANCE.  The reason this is done is because the agency is most likely going to be sued by both parties: one to prevent disclosure, the other to force disclosure.</a:t>
            </a:r>
          </a:p>
          <a:p>
            <a:pPr marL="628647" lvl="1" eaLnBrk="1" hangingPunct="1">
              <a:buFontTx/>
              <a:buChar char="•"/>
              <a:tabLst>
                <a:tab pos="228599" algn="l"/>
              </a:tabLst>
            </a:pPr>
            <a:r>
              <a:rPr lang="en-US" dirty="0">
                <a:latin typeface="Arial" pitchFamily="34" charset="0"/>
              </a:rPr>
              <a:t> The party that sues to prevent disclosure (contrary to the default RELEASE position for FOIA) is now engaged in a “reverse FOIA’ lawsuit.  The “dance” performed by the agency is nothing more than developing the administrative record for the court.  The standard of review of agency action under APA:  Courts review “reverse” FOIA case administrative records using the arbitrary and capricious standard.  </a:t>
            </a:r>
            <a:r>
              <a:rPr lang="en-US" u="sng" dirty="0">
                <a:latin typeface="Arial" pitchFamily="34" charset="0"/>
              </a:rPr>
              <a:t>Acumenics Research &amp; Technology v. Dep’t of Justice</a:t>
            </a:r>
            <a:r>
              <a:rPr lang="en-US" dirty="0">
                <a:latin typeface="Arial" pitchFamily="34" charset="0"/>
              </a:rPr>
              <a:t>, 843 F.2d 800 (4th Cir. 1988); </a:t>
            </a:r>
            <a:r>
              <a:rPr lang="en-US" u="sng" dirty="0">
                <a:latin typeface="Arial" pitchFamily="34" charset="0"/>
              </a:rPr>
              <a:t>General Electric Co. v. NRC</a:t>
            </a:r>
            <a:r>
              <a:rPr lang="en-US" dirty="0">
                <a:latin typeface="Arial" pitchFamily="34" charset="0"/>
              </a:rPr>
              <a:t>, 750 F.2d 1394 (7th Cir. 1984).</a:t>
            </a:r>
          </a:p>
          <a:p>
            <a:pPr lvl="2" eaLnBrk="1" hangingPunct="1">
              <a:buFontTx/>
              <a:buChar char="•"/>
              <a:tabLst>
                <a:tab pos="228599" algn="l"/>
              </a:tabLst>
            </a:pPr>
            <a:r>
              <a:rPr lang="en-US" dirty="0">
                <a:latin typeface="Arial" pitchFamily="34" charset="0"/>
              </a:rPr>
              <a:t> In a reverse FOIA case, the party seeking to prevent a disclosure the government itself is otherwise willing to make" assumes the "burden of justifying nondisclosure.”  Moreover, a challenge to an agency's disclosure decision is reviewed in light of the "basic policy" of the FOIA to “open agency action to the light of public scrutiny" and in accordance with the "narrow construction" afforded to the FOIA's exemptions. </a:t>
            </a:r>
          </a:p>
          <a:p>
            <a:pPr lvl="2" eaLnBrk="1" hangingPunct="1">
              <a:buFontTx/>
              <a:buChar char="•"/>
              <a:tabLst>
                <a:tab pos="228599" algn="l"/>
              </a:tabLst>
            </a:pPr>
            <a:endParaRPr lang="en-US" dirty="0">
              <a:latin typeface="Arial" pitchFamily="34" charset="0"/>
            </a:endParaRPr>
          </a:p>
        </p:txBody>
      </p:sp>
    </p:spTree>
    <p:extLst>
      <p:ext uri="{BB962C8B-B14F-4D97-AF65-F5344CB8AC3E}">
        <p14:creationId xmlns:p14="http://schemas.microsoft.com/office/powerpoint/2010/main" val="577465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4D422FEF-FDD3-4FD5-A67D-A97C197561C7}" type="slidenum">
              <a:rPr lang="en-US" smtClean="0">
                <a:latin typeface="Arial" pitchFamily="34" charset="0"/>
              </a:rPr>
              <a:pPr>
                <a:defRPr/>
              </a:pPr>
              <a:t>18</a:t>
            </a:fld>
            <a:endParaRPr lang="en-US" dirty="0">
              <a:latin typeface="Arial" pitchFamily="34" charset="0"/>
            </a:endParaRPr>
          </a:p>
        </p:txBody>
      </p:sp>
      <p:sp>
        <p:nvSpPr>
          <p:cNvPr id="82947" name="Rectangle 2"/>
          <p:cNvSpPr>
            <a:spLocks noGrp="1" noRot="1" noChangeAspect="1" noChangeArrowheads="1" noTextEdit="1"/>
          </p:cNvSpPr>
          <p:nvPr>
            <p:ph type="sldImg"/>
          </p:nvPr>
        </p:nvSpPr>
        <p:spPr>
          <a:xfrm>
            <a:off x="1014413" y="727075"/>
            <a:ext cx="4811712" cy="2706688"/>
          </a:xfrm>
          <a:ln/>
        </p:spPr>
      </p:sp>
      <p:sp>
        <p:nvSpPr>
          <p:cNvPr id="82948" name="Rectangle 3"/>
          <p:cNvSpPr>
            <a:spLocks noGrp="1" noChangeArrowheads="1"/>
          </p:cNvSpPr>
          <p:nvPr>
            <p:ph type="body" idx="1"/>
          </p:nvPr>
        </p:nvSpPr>
        <p:spPr>
          <a:xfrm>
            <a:off x="602293" y="3681686"/>
            <a:ext cx="5934162" cy="5144187"/>
          </a:xfrm>
          <a:noFill/>
          <a:ln/>
        </p:spPr>
        <p:txBody>
          <a:bodyPr/>
          <a:lstStyle/>
          <a:p>
            <a:pPr eaLnBrk="1" hangingPunct="1">
              <a:lnSpc>
                <a:spcPct val="90000"/>
              </a:lnSpc>
              <a:buFontTx/>
              <a:buChar char="•"/>
            </a:pPr>
            <a:r>
              <a:rPr lang="en-US" b="1" dirty="0">
                <a:latin typeface="Arial" pitchFamily="34" charset="0"/>
              </a:rPr>
              <a:t> Instructor Comments:</a:t>
            </a:r>
            <a:endParaRPr lang="en-US" dirty="0">
              <a:latin typeface="Arial" pitchFamily="34" charset="0"/>
            </a:endParaRPr>
          </a:p>
          <a:p>
            <a:pPr marL="628647" lvl="1" eaLnBrk="1" hangingPunct="1">
              <a:lnSpc>
                <a:spcPct val="90000"/>
              </a:lnSpc>
              <a:buFontTx/>
              <a:buChar char="•"/>
            </a:pPr>
            <a:r>
              <a:rPr lang="en-US" dirty="0">
                <a:latin typeface="Arial" pitchFamily="34" charset="0"/>
              </a:rPr>
              <a:t> The FOIA permits withholding records that are “inter-agency or intra-agency memorandums or letters which would not be available by law to a party . . . in litigation with the agency.”</a:t>
            </a:r>
          </a:p>
          <a:p>
            <a:pPr marL="628647" lvl="1" eaLnBrk="1" hangingPunct="1">
              <a:lnSpc>
                <a:spcPct val="90000"/>
              </a:lnSpc>
              <a:buFontTx/>
              <a:buChar char="•"/>
            </a:pPr>
            <a:r>
              <a:rPr lang="en-US" dirty="0">
                <a:latin typeface="Arial" pitchFamily="34" charset="0"/>
              </a:rPr>
              <a:t> The purpose of this exemption is “to prevent injury to the quality of agency decisions and to encourage better decisions through free and frank discussions.”  </a:t>
            </a:r>
          </a:p>
          <a:p>
            <a:pPr marL="628647" lvl="1" eaLnBrk="1" hangingPunct="1">
              <a:lnSpc>
                <a:spcPct val="90000"/>
              </a:lnSpc>
              <a:buFontTx/>
              <a:buChar char="•"/>
            </a:pPr>
            <a:r>
              <a:rPr lang="en-US" dirty="0">
                <a:latin typeface="Arial" pitchFamily="34" charset="0"/>
              </a:rPr>
              <a:t> The </a:t>
            </a:r>
            <a:r>
              <a:rPr lang="en-US" b="1" u="sng" dirty="0">
                <a:latin typeface="Arial" pitchFamily="34" charset="0"/>
              </a:rPr>
              <a:t>threshold requirement</a:t>
            </a:r>
            <a:r>
              <a:rPr lang="en-US" dirty="0">
                <a:latin typeface="Arial" pitchFamily="34" charset="0"/>
              </a:rPr>
              <a:t> for this exemption to apply is that the record must be an “inter-agency or intra-agency” communication.  Memoranda prepared by outside consultants generally fall within the privilege.  </a:t>
            </a:r>
            <a:r>
              <a:rPr lang="en-US" u="sng" dirty="0">
                <a:latin typeface="Arial" pitchFamily="34" charset="0"/>
              </a:rPr>
              <a:t>Formaldehyde Inst. v. HHS</a:t>
            </a:r>
            <a:r>
              <a:rPr lang="en-US" dirty="0">
                <a:latin typeface="Arial" pitchFamily="34" charset="0"/>
              </a:rPr>
              <a:t>, 889 F.2d 1118 (D.C. Cir. 1989).</a:t>
            </a:r>
          </a:p>
          <a:p>
            <a:pPr marL="628647" lvl="1" eaLnBrk="1" hangingPunct="1">
              <a:lnSpc>
                <a:spcPct val="90000"/>
              </a:lnSpc>
              <a:buFontTx/>
              <a:buChar char="•"/>
            </a:pPr>
            <a:r>
              <a:rPr lang="en-US" dirty="0">
                <a:latin typeface="Arial" pitchFamily="34" charset="0"/>
              </a:rPr>
              <a:t> What’s covered under Exemption 5?</a:t>
            </a:r>
          </a:p>
          <a:p>
            <a:pPr lvl="2" eaLnBrk="1" hangingPunct="1">
              <a:lnSpc>
                <a:spcPct val="90000"/>
              </a:lnSpc>
              <a:buFontTx/>
              <a:buChar char="•"/>
            </a:pPr>
            <a:r>
              <a:rPr lang="en-US" b="1" u="sng" dirty="0">
                <a:latin typeface="Arial" pitchFamily="34" charset="0"/>
              </a:rPr>
              <a:t> Deliberative Process Privilege</a:t>
            </a:r>
            <a:r>
              <a:rPr lang="en-US" dirty="0">
                <a:latin typeface="Arial" pitchFamily="34" charset="0"/>
              </a:rPr>
              <a:t>.  This privilege encourages open, frank discussions between subordinates and superiors; protects against premature disclosure of proposed policies before they are adopted; and protects against public confusion that might result from disclosure of reasons and rationales that were not ultimately the grounds for the agency’s action.  </a:t>
            </a:r>
            <a:r>
              <a:rPr lang="en-US" u="sng" dirty="0">
                <a:latin typeface="Arial" pitchFamily="34" charset="0"/>
              </a:rPr>
              <a:t>Russell v. Dep’t of the Air Force</a:t>
            </a:r>
            <a:r>
              <a:rPr lang="en-US" dirty="0">
                <a:latin typeface="Arial" pitchFamily="34" charset="0"/>
              </a:rPr>
              <a:t>, 682 F.2d 1045 (D.C. Cir. 1982). </a:t>
            </a:r>
          </a:p>
          <a:p>
            <a:pPr lvl="3" eaLnBrk="1" hangingPunct="1">
              <a:lnSpc>
                <a:spcPct val="90000"/>
              </a:lnSpc>
              <a:buFontTx/>
              <a:buChar char="•"/>
            </a:pPr>
            <a:r>
              <a:rPr lang="en-US" sz="1200" dirty="0">
                <a:latin typeface="Arial" pitchFamily="34" charset="0"/>
              </a:rPr>
              <a:t>“</a:t>
            </a:r>
            <a:r>
              <a:rPr lang="en-US" sz="1200" b="1" u="sng" dirty="0">
                <a:latin typeface="Arial" pitchFamily="34" charset="0"/>
              </a:rPr>
              <a:t>Pre-decisional v. Post-decisional deliberative process</a:t>
            </a:r>
            <a:r>
              <a:rPr lang="en-US" sz="1200" b="1" u="sng" baseline="0" dirty="0">
                <a:latin typeface="Arial" pitchFamily="34" charset="0"/>
              </a:rPr>
              <a:t> </a:t>
            </a:r>
            <a:r>
              <a:rPr lang="en-US" sz="1200" b="1" u="sng" dirty="0">
                <a:latin typeface="Arial" pitchFamily="34" charset="0"/>
              </a:rPr>
              <a:t>information</a:t>
            </a:r>
            <a:r>
              <a:rPr lang="en-US" sz="1200" dirty="0">
                <a:latin typeface="Arial" pitchFamily="34" charset="0"/>
              </a:rPr>
              <a:t>” distinction. May withhold </a:t>
            </a:r>
            <a:r>
              <a:rPr lang="en-US" sz="1200" i="1" dirty="0">
                <a:latin typeface="Arial" pitchFamily="34" charset="0"/>
              </a:rPr>
              <a:t>pre-</a:t>
            </a:r>
            <a:r>
              <a:rPr lang="en-US" sz="1200" dirty="0">
                <a:latin typeface="Arial" pitchFamily="34" charset="0"/>
              </a:rPr>
              <a:t>decisional deliberative information. </a:t>
            </a:r>
            <a:r>
              <a:rPr lang="en-US" sz="1200" u="sng" dirty="0">
                <a:latin typeface="Arial" pitchFamily="34" charset="0"/>
              </a:rPr>
              <a:t>NLRB v. Sears</a:t>
            </a:r>
            <a:r>
              <a:rPr lang="en-US" sz="1200" dirty="0">
                <a:latin typeface="Arial" pitchFamily="34" charset="0"/>
              </a:rPr>
              <a:t>, 421 U.S. 132 (1975).  </a:t>
            </a:r>
            <a:r>
              <a:rPr lang="en-US" sz="1200" u="sng" dirty="0">
                <a:latin typeface="Arial" pitchFamily="34" charset="0"/>
              </a:rPr>
              <a:t>Lurie v. Dep’t of the Army</a:t>
            </a:r>
            <a:r>
              <a:rPr lang="en-US" sz="1200" dirty="0">
                <a:latin typeface="Arial" pitchFamily="34" charset="0"/>
              </a:rPr>
              <a:t>, 970 F.Supp. 19, 28 (D.D.C. 1997). Cannot withhold pre-decisional materials when final decision-maker “expressly adopts or incorporates them by reference.”  </a:t>
            </a:r>
            <a:r>
              <a:rPr lang="en-US" sz="1200" u="sng" dirty="0">
                <a:latin typeface="Arial" pitchFamily="34" charset="0"/>
              </a:rPr>
              <a:t>NLRB v. Sears</a:t>
            </a:r>
            <a:r>
              <a:rPr lang="en-US" sz="1200" dirty="0">
                <a:latin typeface="Arial" pitchFamily="34" charset="0"/>
              </a:rPr>
              <a:t>, </a:t>
            </a:r>
            <a:r>
              <a:rPr lang="en-US" sz="1200" i="1" dirty="0">
                <a:latin typeface="Arial" pitchFamily="34" charset="0"/>
              </a:rPr>
              <a:t>supra</a:t>
            </a:r>
            <a:r>
              <a:rPr lang="en-US" sz="1200" dirty="0">
                <a:latin typeface="Arial" pitchFamily="34" charset="0"/>
              </a:rPr>
              <a:t>; </a:t>
            </a:r>
            <a:r>
              <a:rPr lang="en-US" sz="1200" u="sng" dirty="0">
                <a:latin typeface="Arial" pitchFamily="34" charset="0"/>
              </a:rPr>
              <a:t>Swisher v. Dep’t of the Air Force</a:t>
            </a:r>
            <a:r>
              <a:rPr lang="en-US" sz="1200" dirty="0">
                <a:latin typeface="Arial" pitchFamily="34" charset="0"/>
              </a:rPr>
              <a:t>, 660 F.2d 369 (8th Cir. 1981). </a:t>
            </a:r>
            <a:endParaRPr lang="en-US" dirty="0">
              <a:latin typeface="Arial" pitchFamily="34" charset="0"/>
            </a:endParaRPr>
          </a:p>
          <a:p>
            <a:pPr lvl="2" eaLnBrk="1" hangingPunct="1">
              <a:lnSpc>
                <a:spcPct val="90000"/>
              </a:lnSpc>
              <a:buFontTx/>
              <a:buChar char="•"/>
            </a:pPr>
            <a:r>
              <a:rPr lang="en-US" b="1" u="sng" dirty="0">
                <a:latin typeface="Arial" pitchFamily="34" charset="0"/>
              </a:rPr>
              <a:t> Attorney-Client Privilege</a:t>
            </a:r>
            <a:r>
              <a:rPr lang="en-US" dirty="0">
                <a:latin typeface="Arial" pitchFamily="34" charset="0"/>
              </a:rPr>
              <a:t>.  Protects the confidential communications from clients to the counsel made for the purpose of securing legal advice or services; and the communications from attorneys to their clients if the communications rest “on confidential information obtained from the client.”  </a:t>
            </a:r>
            <a:r>
              <a:rPr lang="en-US" i="1" u="sng" dirty="0">
                <a:latin typeface="Arial" pitchFamily="34" charset="0"/>
              </a:rPr>
              <a:t>In re</a:t>
            </a:r>
            <a:r>
              <a:rPr lang="en-US" u="sng" dirty="0">
                <a:latin typeface="Arial" pitchFamily="34" charset="0"/>
              </a:rPr>
              <a:t> Sealed Cases</a:t>
            </a:r>
            <a:r>
              <a:rPr lang="en-US" dirty="0">
                <a:latin typeface="Arial" pitchFamily="34" charset="0"/>
              </a:rPr>
              <a:t>, 737 F.2d 94, 98-99 (D.C. Cir. 1984).  </a:t>
            </a:r>
            <a:r>
              <a:rPr lang="en-US" u="sng" dirty="0">
                <a:latin typeface="Arial" pitchFamily="34" charset="0"/>
              </a:rPr>
              <a:t>Mead Data Central, Inc. v. Dep’t of the Air Force</a:t>
            </a:r>
            <a:r>
              <a:rPr lang="en-US" dirty="0">
                <a:latin typeface="Arial" pitchFamily="34" charset="0"/>
              </a:rPr>
              <a:t>, 566 F.2d 242 (D.C. Cir. 1977).</a:t>
            </a:r>
          </a:p>
          <a:p>
            <a:pPr lvl="2" eaLnBrk="1" hangingPunct="1">
              <a:lnSpc>
                <a:spcPct val="90000"/>
              </a:lnSpc>
            </a:pPr>
            <a:endParaRPr lang="en-US" dirty="0">
              <a:latin typeface="Arial" pitchFamily="34" charset="0"/>
            </a:endParaRPr>
          </a:p>
          <a:p>
            <a:pPr lvl="2" eaLnBrk="1" hangingPunct="1">
              <a:lnSpc>
                <a:spcPct val="90000"/>
              </a:lnSpc>
            </a:pPr>
            <a:r>
              <a:rPr lang="en-US" sz="1000" dirty="0">
                <a:latin typeface="Arial" pitchFamily="34" charset="0"/>
              </a:rPr>
              <a:t>(Instructor Comments continued next page)</a:t>
            </a:r>
          </a:p>
          <a:p>
            <a:pPr lvl="2" eaLnBrk="1" hangingPunct="1">
              <a:lnSpc>
                <a:spcPct val="90000"/>
              </a:lnSpc>
            </a:pPr>
            <a:endParaRPr lang="en-US" dirty="0">
              <a:latin typeface="Arial" pitchFamily="34" charset="0"/>
            </a:endParaRPr>
          </a:p>
          <a:p>
            <a:pPr lvl="2" eaLnBrk="1" hangingPunct="1">
              <a:lnSpc>
                <a:spcPct val="90000"/>
              </a:lnSpc>
            </a:pPr>
            <a:endParaRPr lang="en-US" dirty="0">
              <a:latin typeface="Arial" pitchFamily="34" charset="0"/>
            </a:endParaRPr>
          </a:p>
        </p:txBody>
      </p:sp>
    </p:spTree>
    <p:extLst>
      <p:ext uri="{BB962C8B-B14F-4D97-AF65-F5344CB8AC3E}">
        <p14:creationId xmlns:p14="http://schemas.microsoft.com/office/powerpoint/2010/main" val="2286313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09140CE7-D845-4D03-B479-1F570492868C}" type="slidenum">
              <a:rPr lang="en-US" smtClean="0">
                <a:latin typeface="Arial" pitchFamily="34" charset="0"/>
              </a:rPr>
              <a:pPr>
                <a:defRPr/>
              </a:pPr>
              <a:t>19</a:t>
            </a:fld>
            <a:endParaRPr lang="en-US" dirty="0">
              <a:latin typeface="Arial" pitchFamily="34" charset="0"/>
            </a:endParaRPr>
          </a:p>
        </p:txBody>
      </p:sp>
      <p:sp>
        <p:nvSpPr>
          <p:cNvPr id="83971" name="Rectangle 2"/>
          <p:cNvSpPr>
            <a:spLocks noGrp="1" noRot="1" noChangeAspect="1" noChangeArrowheads="1" noTextEdit="1"/>
          </p:cNvSpPr>
          <p:nvPr>
            <p:ph type="sldImg"/>
          </p:nvPr>
        </p:nvSpPr>
        <p:spPr>
          <a:xfrm>
            <a:off x="1014413" y="727075"/>
            <a:ext cx="4811712" cy="2706688"/>
          </a:xfrm>
          <a:ln/>
        </p:spPr>
      </p:sp>
      <p:sp>
        <p:nvSpPr>
          <p:cNvPr id="83972" name="Rectangle 3"/>
          <p:cNvSpPr>
            <a:spLocks noGrp="1" noChangeArrowheads="1"/>
          </p:cNvSpPr>
          <p:nvPr>
            <p:ph type="body" idx="1"/>
          </p:nvPr>
        </p:nvSpPr>
        <p:spPr>
          <a:xfrm>
            <a:off x="526214" y="3681686"/>
            <a:ext cx="6010241" cy="5144187"/>
          </a:xfrm>
          <a:noFill/>
          <a:ln/>
        </p:spPr>
        <p:txBody>
          <a:bodyPr/>
          <a:lstStyle/>
          <a:p>
            <a:pPr eaLnBrk="1" hangingPunct="1">
              <a:buFontTx/>
              <a:buChar char="•"/>
            </a:pPr>
            <a:r>
              <a:rPr lang="en-US" sz="1000" b="1" dirty="0">
                <a:latin typeface="Arial" pitchFamily="34" charset="0"/>
              </a:rPr>
              <a:t> Instructor Comments (Continued)</a:t>
            </a:r>
            <a:endParaRPr lang="en-US" sz="1000" dirty="0">
              <a:latin typeface="Arial" pitchFamily="34" charset="0"/>
            </a:endParaRPr>
          </a:p>
          <a:p>
            <a:pPr marL="514347" lvl="3" eaLnBrk="1" hangingPunct="1">
              <a:buFontTx/>
              <a:buChar char="•"/>
            </a:pPr>
            <a:r>
              <a:rPr lang="en-US" sz="1000" b="1" u="sng" dirty="0">
                <a:latin typeface="Arial" pitchFamily="34" charset="0"/>
              </a:rPr>
              <a:t> Attorney Work Product privilege</a:t>
            </a:r>
            <a:r>
              <a:rPr lang="en-US" sz="1000" b="1" dirty="0">
                <a:latin typeface="Arial" pitchFamily="34" charset="0"/>
              </a:rPr>
              <a:t> </a:t>
            </a:r>
            <a:r>
              <a:rPr lang="en-US" sz="1000" dirty="0">
                <a:latin typeface="Arial" pitchFamily="34" charset="0"/>
              </a:rPr>
              <a:t>protects documents and other memoranda prepared by an attorney in contemplation of litigation.  As its purpose is to protect the adversarial trial process by insulating the attorney's preparation from scrutiny, the work-product privilege ordinarily does not attach until at least "some articulable claim, likely to lead to litigation," has arisen.  The privilege is not limited to civil proceedings, but rather extends to administrative proceedings and to criminal matters as well. </a:t>
            </a:r>
          </a:p>
          <a:p>
            <a:pPr marL="1085844" lvl="4" eaLnBrk="1" hangingPunct="1">
              <a:buFontTx/>
              <a:buChar char="•"/>
            </a:pPr>
            <a:r>
              <a:rPr lang="en-US" sz="1000" dirty="0">
                <a:latin typeface="Arial" pitchFamily="34" charset="0"/>
              </a:rPr>
              <a:t> Materials “prepared in anticipation of litigation or for trial by or for [a] party or by or for that...party’s representative (including the . . . party’s attorney, consultant, . . . or agent).”  Fed.R.Civ.P. 26(b)(3); </a:t>
            </a:r>
          </a:p>
          <a:p>
            <a:pPr marL="1085844" lvl="4" eaLnBrk="1" hangingPunct="1">
              <a:buFontTx/>
              <a:buChar char="•"/>
            </a:pPr>
            <a:r>
              <a:rPr lang="en-US" sz="1000" u="sng" dirty="0">
                <a:latin typeface="Arial" pitchFamily="34" charset="0"/>
              </a:rPr>
              <a:t> Coleman v. U.S. Dep’t of Justice</a:t>
            </a:r>
            <a:r>
              <a:rPr lang="en-US" sz="1000" dirty="0">
                <a:latin typeface="Arial" pitchFamily="34" charset="0"/>
              </a:rPr>
              <a:t>, No. 02-79-A (E.D. Va. Oct. 7, 2002) (holding privilege protects investigatory documents that contain “mental impressions, conclusions, opinions or legal theories” of the attorneys involved); </a:t>
            </a:r>
            <a:r>
              <a:rPr lang="en-US" sz="1000" u="sng" dirty="0">
                <a:latin typeface="Arial" pitchFamily="34" charset="0"/>
              </a:rPr>
              <a:t>FTC v. Grolier</a:t>
            </a:r>
            <a:r>
              <a:rPr lang="en-US" sz="1000" dirty="0">
                <a:latin typeface="Arial" pitchFamily="34" charset="0"/>
              </a:rPr>
              <a:t>, 462 U.S. 19 (1983); </a:t>
            </a:r>
            <a:r>
              <a:rPr lang="en-US" sz="1000" u="sng" dirty="0">
                <a:latin typeface="Arial" pitchFamily="34" charset="0"/>
              </a:rPr>
              <a:t>Safecard Services, Inc. v. SEC</a:t>
            </a:r>
            <a:r>
              <a:rPr lang="en-US" sz="1000" dirty="0">
                <a:latin typeface="Arial" pitchFamily="34" charset="0"/>
              </a:rPr>
              <a:t>, 926 F.2d 1197 (D.C. Cir. 1991).  </a:t>
            </a:r>
          </a:p>
          <a:p>
            <a:pPr marL="1085844" lvl="4" eaLnBrk="1" hangingPunct="1">
              <a:buFontTx/>
              <a:buChar char="•"/>
            </a:pPr>
            <a:r>
              <a:rPr lang="en-US" sz="1000" dirty="0">
                <a:latin typeface="Arial" pitchFamily="34" charset="0"/>
              </a:rPr>
              <a:t> Courts have recognized that the privilege extends to records prepared in anticipation of litigation even when no specific claim is pending.  </a:t>
            </a:r>
            <a:r>
              <a:rPr lang="en-US" sz="1000" u="sng" dirty="0">
                <a:latin typeface="Arial" pitchFamily="34" charset="0"/>
              </a:rPr>
              <a:t>Schiller v. NLRB</a:t>
            </a:r>
            <a:r>
              <a:rPr lang="en-US" sz="1000" dirty="0">
                <a:latin typeface="Arial" pitchFamily="34" charset="0"/>
              </a:rPr>
              <a:t>, 964 F.2d 1205 (D.C Cir. 1992) </a:t>
            </a:r>
          </a:p>
          <a:p>
            <a:pPr marL="514347" lvl="3" eaLnBrk="1" hangingPunct="1">
              <a:buFontTx/>
              <a:buChar char="•"/>
            </a:pPr>
            <a:r>
              <a:rPr lang="en-US" sz="1000" b="1" u="sng" dirty="0">
                <a:latin typeface="Arial" pitchFamily="34" charset="0"/>
              </a:rPr>
              <a:t>Trade Secrets Or Commercial Information Privilege</a:t>
            </a:r>
            <a:r>
              <a:rPr lang="en-US" sz="1000" dirty="0">
                <a:latin typeface="Arial" pitchFamily="34" charset="0"/>
              </a:rPr>
              <a:t>.  Government trade secrets fall within the protections of Exemption 5.  </a:t>
            </a:r>
            <a:r>
              <a:rPr lang="en-US" sz="1000" u="sng" dirty="0">
                <a:latin typeface="Arial" pitchFamily="34" charset="0"/>
              </a:rPr>
              <a:t>Federal Open Market Comm. v. Merrill</a:t>
            </a:r>
            <a:r>
              <a:rPr lang="en-US" sz="1000" dirty="0">
                <a:latin typeface="Arial" pitchFamily="34" charset="0"/>
              </a:rPr>
              <a:t>, 443 U.S. 340 (1979); </a:t>
            </a:r>
            <a:r>
              <a:rPr lang="en-US" sz="1000" u="sng" dirty="0">
                <a:latin typeface="Arial" pitchFamily="34" charset="0"/>
              </a:rPr>
              <a:t>Morrison-Knudsen Co. v. Dep’t of the Army</a:t>
            </a:r>
            <a:r>
              <a:rPr lang="en-US" sz="1000" dirty="0">
                <a:latin typeface="Arial" pitchFamily="34" charset="0"/>
              </a:rPr>
              <a:t>, 595 F. Supp. 352 (D.D.C. 1984), </a:t>
            </a:r>
            <a:r>
              <a:rPr lang="en-US" sz="1000" i="1" dirty="0">
                <a:latin typeface="Arial" pitchFamily="34" charset="0"/>
              </a:rPr>
              <a:t>aff’d </a:t>
            </a:r>
            <a:r>
              <a:rPr lang="en-US" sz="1000" dirty="0">
                <a:latin typeface="Arial" pitchFamily="34" charset="0"/>
              </a:rPr>
              <a:t>762 F.2d 138 (D.C. Cir. 1985) (table cite).  </a:t>
            </a:r>
          </a:p>
          <a:p>
            <a:pPr marL="514347" lvl="3" eaLnBrk="1" hangingPunct="1">
              <a:buFontTx/>
              <a:buChar char="•"/>
            </a:pPr>
            <a:r>
              <a:rPr lang="en-US" sz="1000" b="1" u="sng" dirty="0">
                <a:latin typeface="Arial" pitchFamily="34" charset="0"/>
              </a:rPr>
              <a:t> Protection Of Certain Confidential Witness Statements</a:t>
            </a:r>
            <a:r>
              <a:rPr lang="en-US" sz="1000" dirty="0">
                <a:latin typeface="Arial" pitchFamily="34" charset="0"/>
              </a:rPr>
              <a:t>.  </a:t>
            </a:r>
            <a:r>
              <a:rPr lang="en-US" sz="1000" u="sng" dirty="0">
                <a:latin typeface="Arial" pitchFamily="34" charset="0"/>
              </a:rPr>
              <a:t>United States v. Weber Aircraft Corp.</a:t>
            </a:r>
            <a:r>
              <a:rPr lang="en-US" sz="1000" dirty="0">
                <a:latin typeface="Arial" pitchFamily="34" charset="0"/>
              </a:rPr>
              <a:t>, 465 U.S. 792 (1984); </a:t>
            </a:r>
            <a:r>
              <a:rPr lang="en-US" sz="1000" u="sng" dirty="0">
                <a:latin typeface="Arial" pitchFamily="34" charset="0"/>
              </a:rPr>
              <a:t>Ahearn v. Dep’t of the Army</a:t>
            </a:r>
            <a:r>
              <a:rPr lang="en-US" sz="1000" dirty="0">
                <a:latin typeface="Arial" pitchFamily="34" charset="0"/>
              </a:rPr>
              <a:t>, 583 F. Supp. 1123 (D. Mass. 1984).</a:t>
            </a:r>
          </a:p>
          <a:p>
            <a:pPr marL="228599" lvl="2" eaLnBrk="1" hangingPunct="1"/>
            <a:endParaRPr lang="en-US" sz="1000" dirty="0">
              <a:latin typeface="Arial" pitchFamily="34" charset="0"/>
            </a:endParaRPr>
          </a:p>
          <a:p>
            <a:pPr eaLnBrk="1" hangingPunct="1"/>
            <a:endParaRPr lang="en-US" sz="1000" dirty="0">
              <a:latin typeface="Arial" pitchFamily="34" charset="0"/>
            </a:endParaRPr>
          </a:p>
        </p:txBody>
      </p:sp>
    </p:spTree>
    <p:extLst>
      <p:ext uri="{BB962C8B-B14F-4D97-AF65-F5344CB8AC3E}">
        <p14:creationId xmlns:p14="http://schemas.microsoft.com/office/powerpoint/2010/main" val="2573880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A4C97DD1-E43F-4DAF-A17B-09B5252162CE}" type="slidenum">
              <a:rPr lang="en-US" smtClean="0">
                <a:latin typeface="Arial" pitchFamily="34" charset="0"/>
              </a:rPr>
              <a:pPr>
                <a:defRPr/>
              </a:pPr>
              <a:t>2</a:t>
            </a:fld>
            <a:endParaRPr lang="en-US" dirty="0">
              <a:latin typeface="Arial" pitchFamily="34" charset="0"/>
            </a:endParaRPr>
          </a:p>
        </p:txBody>
      </p:sp>
      <p:sp>
        <p:nvSpPr>
          <p:cNvPr id="66563" name="Rectangle 2"/>
          <p:cNvSpPr>
            <a:spLocks noGrp="1" noChangeArrowheads="1"/>
          </p:cNvSpPr>
          <p:nvPr>
            <p:ph type="body" idx="1"/>
          </p:nvPr>
        </p:nvSpPr>
        <p:spPr>
          <a:xfrm>
            <a:off x="526214" y="4409758"/>
            <a:ext cx="5934162" cy="4177665"/>
          </a:xfrm>
          <a:noFill/>
          <a:ln/>
        </p:spPr>
        <p:txBody>
          <a:bodyPr/>
          <a:lstStyle/>
          <a:p>
            <a:r>
              <a:rPr lang="en-US" b="1" dirty="0"/>
              <a:t>Select Note Pages contain instruction comments to assist with your presentation.</a:t>
            </a:r>
          </a:p>
          <a:p>
            <a:endParaRPr lang="en-US" b="1" dirty="0"/>
          </a:p>
          <a:p>
            <a:r>
              <a:rPr lang="en-US" b="1" dirty="0"/>
              <a:t>This Standard Training Package (STP) is current as of 1 September 2024. To ensure this is the most current version, please go to https://tjaglcs.army.mil/  and locate the STPs within the "Training" area/box of the TJAGLCS site.</a:t>
            </a:r>
          </a:p>
          <a:p>
            <a:endParaRPr lang="en-US" sz="1000" dirty="0"/>
          </a:p>
          <a:p>
            <a:pPr eaLnBrk="1" hangingPunct="1">
              <a:lnSpc>
                <a:spcPct val="90000"/>
              </a:lnSpc>
              <a:buFontTx/>
              <a:buChar char="•"/>
              <a:tabLst>
                <a:tab pos="457198" algn="l"/>
              </a:tabLst>
            </a:pPr>
            <a:r>
              <a:rPr lang="en-US" b="1" dirty="0">
                <a:latin typeface="Arial" pitchFamily="34" charset="0"/>
              </a:rPr>
              <a:t> Instructor Comments:</a:t>
            </a:r>
          </a:p>
          <a:p>
            <a:pPr marL="628647" lvl="1" eaLnBrk="1" hangingPunct="1">
              <a:lnSpc>
                <a:spcPct val="90000"/>
              </a:lnSpc>
              <a:buFontTx/>
              <a:buChar char="•"/>
              <a:tabLst>
                <a:tab pos="457198" algn="l"/>
              </a:tabLst>
            </a:pPr>
            <a:r>
              <a:rPr lang="en-US" dirty="0">
                <a:latin typeface="Arial" pitchFamily="34" charset="0"/>
              </a:rPr>
              <a:t> This is a briefing about  the right to be informed about the operation of our government. Through the Freedom of Information Act, Congress has sought to ensure that this right is preserved. Of equal importance to American citizens is their right of privacy. Only in recent years has it become evident that this right is subject to infringement by the record-keeping practices of government. The Privacy Act of 1974 is the first comprehensive legislative scheme designed to assure individuals that their privacy will not be improperly eroded by such practices. </a:t>
            </a:r>
          </a:p>
          <a:p>
            <a:pPr marL="628647" lvl="1" eaLnBrk="1" hangingPunct="1">
              <a:lnSpc>
                <a:spcPct val="90000"/>
              </a:lnSpc>
              <a:buFontTx/>
              <a:buChar char="•"/>
              <a:tabLst>
                <a:tab pos="457198" algn="l"/>
              </a:tabLst>
            </a:pPr>
            <a:endParaRPr lang="en-US" dirty="0">
              <a:latin typeface="Arial" pitchFamily="34" charset="0"/>
            </a:endParaRPr>
          </a:p>
          <a:p>
            <a:pPr marL="628647" lvl="1" eaLnBrk="1" hangingPunct="1">
              <a:lnSpc>
                <a:spcPct val="90000"/>
              </a:lnSpc>
              <a:buFontTx/>
              <a:buChar char="•"/>
              <a:tabLst>
                <a:tab pos="457198" algn="l"/>
              </a:tabLst>
            </a:pPr>
            <a:r>
              <a:rPr lang="en-US" dirty="0">
                <a:latin typeface="Arial" pitchFamily="34" charset="0"/>
              </a:rPr>
              <a:t> The first part of this brief will examine public access to agency records under the Freedom of Information Act (FOIA) and the need to protect legitimate individual, commercial and governmental interests. The second part of this brief focuses on the individual's right of privacy as affected by the federal government's collection, use, and dissemination of information. It includes material related to the key provisions of the Privacy Act and the 'privacy exemption' of the Freedom of Information Act.  </a:t>
            </a:r>
          </a:p>
          <a:p>
            <a:pPr marL="628647" lvl="1" eaLnBrk="1" hangingPunct="1">
              <a:lnSpc>
                <a:spcPct val="90000"/>
              </a:lnSpc>
              <a:buFontTx/>
              <a:buChar char="•"/>
              <a:tabLst>
                <a:tab pos="457198" algn="l"/>
              </a:tabLst>
            </a:pPr>
            <a:endParaRPr lang="en-US" dirty="0">
              <a:latin typeface="Arial" pitchFamily="34" charset="0"/>
            </a:endParaRPr>
          </a:p>
        </p:txBody>
      </p:sp>
      <p:sp>
        <p:nvSpPr>
          <p:cNvPr id="66564" name="Rectangle 3"/>
          <p:cNvSpPr>
            <a:spLocks noGrp="1" noRot="1" noChangeAspect="1" noChangeArrowheads="1" noTextEdit="1"/>
          </p:cNvSpPr>
          <p:nvPr>
            <p:ph type="sldImg"/>
          </p:nvPr>
        </p:nvSpPr>
        <p:spPr>
          <a:xfrm>
            <a:off x="400050" y="695325"/>
            <a:ext cx="6186488" cy="3481388"/>
          </a:xfrm>
          <a:ln/>
        </p:spPr>
      </p:sp>
    </p:spTree>
    <p:extLst>
      <p:ext uri="{BB962C8B-B14F-4D97-AF65-F5344CB8AC3E}">
        <p14:creationId xmlns:p14="http://schemas.microsoft.com/office/powerpoint/2010/main" val="3720277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89537F96-C790-44DE-BF7F-3920CA2D512B}" type="slidenum">
              <a:rPr lang="en-US" smtClean="0">
                <a:latin typeface="Arial" pitchFamily="34" charset="0"/>
              </a:rPr>
              <a:pPr>
                <a:defRPr/>
              </a:pPr>
              <a:t>20</a:t>
            </a:fld>
            <a:endParaRPr lang="en-US" dirty="0">
              <a:latin typeface="Arial" pitchFamily="34" charset="0"/>
            </a:endParaRPr>
          </a:p>
        </p:txBody>
      </p:sp>
      <p:sp>
        <p:nvSpPr>
          <p:cNvPr id="84995" name="Rectangle 2"/>
          <p:cNvSpPr>
            <a:spLocks noGrp="1" noRot="1" noChangeAspect="1" noChangeArrowheads="1" noTextEdit="1"/>
          </p:cNvSpPr>
          <p:nvPr>
            <p:ph type="sldImg"/>
          </p:nvPr>
        </p:nvSpPr>
        <p:spPr>
          <a:xfrm>
            <a:off x="412750" y="701675"/>
            <a:ext cx="6165850" cy="3468688"/>
          </a:xfrm>
          <a:ln/>
        </p:spPr>
      </p:sp>
      <p:sp>
        <p:nvSpPr>
          <p:cNvPr id="84996" name="Rectangle 3"/>
          <p:cNvSpPr>
            <a:spLocks noGrp="1" noChangeArrowheads="1"/>
          </p:cNvSpPr>
          <p:nvPr>
            <p:ph type="body" idx="1"/>
          </p:nvPr>
        </p:nvSpPr>
        <p:spPr>
          <a:xfrm>
            <a:off x="450134" y="4409758"/>
            <a:ext cx="6162399" cy="4177665"/>
          </a:xfrm>
          <a:noFill/>
          <a:ln/>
        </p:spPr>
        <p:txBody>
          <a:bodyPr/>
          <a:lstStyle/>
          <a:p>
            <a:pPr eaLnBrk="1" hangingPunct="1">
              <a:lnSpc>
                <a:spcPct val="90000"/>
              </a:lnSpc>
              <a:buFontTx/>
              <a:buChar char="•"/>
            </a:pPr>
            <a:r>
              <a:rPr lang="en-US" sz="1000" b="1" dirty="0">
                <a:latin typeface="Arial" pitchFamily="34" charset="0"/>
              </a:rPr>
              <a:t> Instructor Comments:</a:t>
            </a:r>
          </a:p>
          <a:p>
            <a:pPr marL="514347" lvl="1" eaLnBrk="1" hangingPunct="1">
              <a:lnSpc>
                <a:spcPct val="90000"/>
              </a:lnSpc>
              <a:buFontTx/>
              <a:buChar char="•"/>
            </a:pPr>
            <a:r>
              <a:rPr lang="en-US" sz="1000" dirty="0">
                <a:latin typeface="Arial" pitchFamily="34" charset="0"/>
              </a:rPr>
              <a:t> Let’s talk about the </a:t>
            </a:r>
            <a:r>
              <a:rPr lang="en-US" sz="1000" b="1" dirty="0">
                <a:latin typeface="Arial" pitchFamily="34" charset="0"/>
              </a:rPr>
              <a:t>Deliberative Process Privilege</a:t>
            </a:r>
            <a:r>
              <a:rPr lang="en-US" sz="1000" dirty="0">
                <a:latin typeface="Arial" pitchFamily="34" charset="0"/>
              </a:rPr>
              <a:t> under Exemption #5.</a:t>
            </a:r>
          </a:p>
          <a:p>
            <a:pPr marL="514347" lvl="1" eaLnBrk="1" hangingPunct="1">
              <a:lnSpc>
                <a:spcPct val="90000"/>
              </a:lnSpc>
              <a:buFontTx/>
              <a:buChar char="•"/>
            </a:pPr>
            <a:r>
              <a:rPr lang="en-US" sz="1000" dirty="0">
                <a:latin typeface="Arial" pitchFamily="34" charset="0"/>
              </a:rPr>
              <a:t> This privilege encourages open, frank discussions between subordinates and superiors; protects against premature disclosure of proposed policies before they are adopted; and protects against public confusion that might result from disclosure of reasons and rationales that were not ultimately the grounds for the agency’s action.  </a:t>
            </a:r>
            <a:r>
              <a:rPr lang="en-US" sz="1000" u="sng" dirty="0">
                <a:latin typeface="Arial" pitchFamily="34" charset="0"/>
              </a:rPr>
              <a:t>Russell v. Dep’t of the Air Force</a:t>
            </a:r>
            <a:r>
              <a:rPr lang="en-US" sz="1000" dirty="0">
                <a:latin typeface="Arial" pitchFamily="34" charset="0"/>
              </a:rPr>
              <a:t>, 682 F.2d 1045 (D.C. Cir. 1982). </a:t>
            </a:r>
          </a:p>
          <a:p>
            <a:pPr marL="514347" lvl="1" eaLnBrk="1" hangingPunct="1">
              <a:lnSpc>
                <a:spcPct val="90000"/>
              </a:lnSpc>
              <a:buFontTx/>
              <a:buChar char="•"/>
            </a:pPr>
            <a:r>
              <a:rPr lang="en-US" sz="1000" dirty="0">
                <a:latin typeface="Arial" pitchFamily="34" charset="0"/>
              </a:rPr>
              <a:t> The deliberative process privilege protects </a:t>
            </a:r>
            <a:r>
              <a:rPr lang="en-US" sz="1000" b="1" dirty="0">
                <a:latin typeface="Arial" pitchFamily="34" charset="0"/>
              </a:rPr>
              <a:t>pre-decisional</a:t>
            </a:r>
            <a:r>
              <a:rPr lang="en-US" sz="1000" dirty="0">
                <a:latin typeface="Arial" pitchFamily="34" charset="0"/>
              </a:rPr>
              <a:t> </a:t>
            </a:r>
            <a:r>
              <a:rPr lang="en-US" sz="1000" b="1" dirty="0">
                <a:latin typeface="Arial" pitchFamily="34" charset="0"/>
              </a:rPr>
              <a:t>deliberative matters</a:t>
            </a:r>
            <a:r>
              <a:rPr lang="en-US" sz="1000" dirty="0">
                <a:latin typeface="Arial" pitchFamily="34" charset="0"/>
              </a:rPr>
              <a:t>.</a:t>
            </a:r>
          </a:p>
          <a:p>
            <a:pPr marL="514347" lvl="1" eaLnBrk="1" hangingPunct="1">
              <a:lnSpc>
                <a:spcPct val="90000"/>
              </a:lnSpc>
              <a:buFontTx/>
              <a:buChar char="•"/>
            </a:pPr>
            <a:r>
              <a:rPr lang="en-US" sz="1000" dirty="0">
                <a:latin typeface="Arial" pitchFamily="34" charset="0"/>
              </a:rPr>
              <a:t> What is the </a:t>
            </a:r>
            <a:r>
              <a:rPr lang="en-US" sz="1000" b="1" dirty="0">
                <a:latin typeface="Arial" pitchFamily="34" charset="0"/>
              </a:rPr>
              <a:t>Factual-Deliberative distinction</a:t>
            </a:r>
            <a:r>
              <a:rPr lang="en-US" sz="1000" dirty="0">
                <a:latin typeface="Arial" pitchFamily="34" charset="0"/>
              </a:rPr>
              <a:t>?   Deliberative process privilege does not generally protect purely factual matters.  </a:t>
            </a:r>
            <a:r>
              <a:rPr lang="en-US" sz="1000" u="sng" dirty="0">
                <a:latin typeface="Arial" pitchFamily="34" charset="0"/>
              </a:rPr>
              <a:t>EPA v. Mink</a:t>
            </a:r>
            <a:r>
              <a:rPr lang="en-US" sz="1000" dirty="0">
                <a:latin typeface="Arial" pitchFamily="34" charset="0"/>
              </a:rPr>
              <a:t>, 410 U.S. 73 (1973).    An agency can withhold facts if they are “inextricably intertwined” with deliberative material.  </a:t>
            </a:r>
            <a:r>
              <a:rPr lang="en-US" sz="1000" u="sng" dirty="0">
                <a:latin typeface="Arial" pitchFamily="34" charset="0"/>
              </a:rPr>
              <a:t>Ryan v. Dep’t of Justice</a:t>
            </a:r>
            <a:r>
              <a:rPr lang="en-US" sz="1000" dirty="0">
                <a:latin typeface="Arial" pitchFamily="34" charset="0"/>
              </a:rPr>
              <a:t>, 617 F.2d 781 (D.C. Cir. 1980); </a:t>
            </a:r>
            <a:r>
              <a:rPr lang="en-US" sz="1000" u="sng" dirty="0">
                <a:latin typeface="Arial" pitchFamily="34" charset="0"/>
              </a:rPr>
              <a:t>Jowett, Inc. v. Dep’t of Navy</a:t>
            </a:r>
            <a:r>
              <a:rPr lang="en-US" sz="1000" dirty="0">
                <a:latin typeface="Arial" pitchFamily="34" charset="0"/>
              </a:rPr>
              <a:t>, 729 F. Supp. 871 (D.D.C. 1989).  Furthermore, an agency may withhold facts if release would disclose “</a:t>
            </a:r>
            <a:r>
              <a:rPr lang="en-US" sz="1000" u="sng" dirty="0">
                <a:latin typeface="Arial" pitchFamily="34" charset="0"/>
              </a:rPr>
              <a:t>deliberative process</a:t>
            </a:r>
            <a:r>
              <a:rPr lang="en-US" sz="1000" dirty="0">
                <a:latin typeface="Arial" pitchFamily="34" charset="0"/>
              </a:rPr>
              <a:t>.”  </a:t>
            </a:r>
            <a:r>
              <a:rPr lang="en-US" sz="1000" u="sng" dirty="0">
                <a:latin typeface="Arial" pitchFamily="34" charset="0"/>
              </a:rPr>
              <a:t>Mead Data Central, Inc. v. Dep’t of the Air Force</a:t>
            </a:r>
            <a:r>
              <a:rPr lang="en-US" sz="1000" dirty="0">
                <a:latin typeface="Arial" pitchFamily="34" charset="0"/>
              </a:rPr>
              <a:t>, 566 F.2d 242 (D.C. Cir. 1977) (holding that “Exemption five is intended to protect the deliberative process of government and not just deliberative material. . . . In some circumstances . . . the disclosure of even purely factual material may so expose the deliberative process within an agency that it must be deemed exempted by section 552(b)(5).”)</a:t>
            </a:r>
          </a:p>
          <a:p>
            <a:pPr marL="514347" marR="0" lvl="1" indent="0" algn="l" defTabSz="914400" rtl="0" eaLnBrk="1" fontAlgn="base" latinLnBrk="0" hangingPunct="1">
              <a:lnSpc>
                <a:spcPct val="90000"/>
              </a:lnSpc>
              <a:spcBef>
                <a:spcPct val="30000"/>
              </a:spcBef>
              <a:spcAft>
                <a:spcPct val="0"/>
              </a:spcAft>
              <a:buClrTx/>
              <a:buSzTx/>
              <a:buFontTx/>
              <a:buChar char="•"/>
              <a:tabLst/>
              <a:defRPr/>
            </a:pPr>
            <a:r>
              <a:rPr lang="en-US" sz="1000" dirty="0">
                <a:latin typeface="Arial" pitchFamily="34" charset="0"/>
              </a:rPr>
              <a:t> The Deliberative Process Privilege also protects </a:t>
            </a:r>
            <a:r>
              <a:rPr lang="en-US" sz="1000" b="1" dirty="0">
                <a:latin typeface="Arial" pitchFamily="34" charset="0"/>
              </a:rPr>
              <a:t>Pre-decisional v. Post-decisional matters</a:t>
            </a:r>
            <a:r>
              <a:rPr lang="en-US" sz="1000" dirty="0">
                <a:latin typeface="Arial" pitchFamily="34" charset="0"/>
              </a:rPr>
              <a:t>.  May withhold predecisional documents.  </a:t>
            </a:r>
            <a:r>
              <a:rPr lang="en-US" sz="1000" u="sng" dirty="0">
                <a:latin typeface="Arial" pitchFamily="34" charset="0"/>
              </a:rPr>
              <a:t>NLRB v. Sears</a:t>
            </a:r>
            <a:r>
              <a:rPr lang="en-US" sz="1000" dirty="0">
                <a:latin typeface="Arial" pitchFamily="34" charset="0"/>
              </a:rPr>
              <a:t>, 421 U.S. 132 (1975).  </a:t>
            </a:r>
            <a:r>
              <a:rPr lang="en-US" sz="1000" u="sng" dirty="0">
                <a:latin typeface="Arial" pitchFamily="34" charset="0"/>
              </a:rPr>
              <a:t>Lurie v. Dep’t of the Army</a:t>
            </a:r>
            <a:r>
              <a:rPr lang="en-US" sz="1000" dirty="0">
                <a:latin typeface="Arial" pitchFamily="34" charset="0"/>
              </a:rPr>
              <a:t>, 970 F.Supp. 19, 28 (D.D.C. 1997).  </a:t>
            </a:r>
            <a:r>
              <a:rPr lang="en-US" sz="1000" dirty="0">
                <a:solidFill>
                  <a:schemeClr val="hlink"/>
                </a:solidFill>
                <a:latin typeface="Arial" pitchFamily="34" charset="0"/>
              </a:rPr>
              <a:t>Cannot withhold predecisional materials when final decision-maker “expressly adopts or incorporates them by reference.”</a:t>
            </a:r>
            <a:r>
              <a:rPr lang="en-US" sz="1000" dirty="0">
                <a:latin typeface="Arial" pitchFamily="34" charset="0"/>
              </a:rPr>
              <a:t>  </a:t>
            </a:r>
            <a:r>
              <a:rPr lang="en-US" sz="1000" u="sng" dirty="0">
                <a:latin typeface="Arial" pitchFamily="34" charset="0"/>
              </a:rPr>
              <a:t>NLRB v. Sears</a:t>
            </a:r>
            <a:r>
              <a:rPr lang="en-US" sz="1000" dirty="0">
                <a:latin typeface="Arial" pitchFamily="34" charset="0"/>
              </a:rPr>
              <a:t>, </a:t>
            </a:r>
            <a:r>
              <a:rPr lang="en-US" sz="1000" i="1" dirty="0">
                <a:latin typeface="Arial" pitchFamily="34" charset="0"/>
              </a:rPr>
              <a:t>supra</a:t>
            </a:r>
            <a:r>
              <a:rPr lang="en-US" sz="1000" dirty="0">
                <a:latin typeface="Arial" pitchFamily="34" charset="0"/>
              </a:rPr>
              <a:t>; </a:t>
            </a:r>
            <a:r>
              <a:rPr lang="en-US" sz="1000" u="sng" dirty="0">
                <a:latin typeface="Arial" pitchFamily="34" charset="0"/>
              </a:rPr>
              <a:t>Swisher v. Dep’t of the Air Force</a:t>
            </a:r>
            <a:r>
              <a:rPr lang="en-US" sz="1000" dirty="0">
                <a:latin typeface="Arial" pitchFamily="34" charset="0"/>
              </a:rPr>
              <a:t>, 660 F.2d 369 (8th Cir. 1981).  To put it plainly, Exemption #5 only protects records that are both deliberative and pre-decisional</a:t>
            </a:r>
            <a:r>
              <a:rPr lang="en-US" sz="900" dirty="0">
                <a:latin typeface="Arial" pitchFamily="34" charset="0"/>
              </a:rPr>
              <a:t>. For</a:t>
            </a:r>
            <a:r>
              <a:rPr lang="en-US" sz="900" baseline="0" dirty="0">
                <a:latin typeface="Arial" pitchFamily="34" charset="0"/>
              </a:rPr>
              <a:t> example, may not withhold a 15-6 investigating officer’s findings and recommendations if the approval authority adopts/incorporates them as final action (no longer pre-decisional).</a:t>
            </a:r>
            <a:endParaRPr lang="en-US" sz="900" dirty="0">
              <a:latin typeface="Arial" pitchFamily="34" charset="0"/>
            </a:endParaRPr>
          </a:p>
          <a:p>
            <a:pPr marL="514347" marR="0" lvl="1" indent="0" algn="l" defTabSz="914400" rtl="0" eaLnBrk="1" fontAlgn="base" latinLnBrk="0" hangingPunct="1">
              <a:lnSpc>
                <a:spcPct val="90000"/>
              </a:lnSpc>
              <a:spcBef>
                <a:spcPct val="30000"/>
              </a:spcBef>
              <a:spcAft>
                <a:spcPct val="0"/>
              </a:spcAft>
              <a:buClrTx/>
              <a:buSzTx/>
              <a:buFontTx/>
              <a:buChar char="•"/>
              <a:tabLst/>
              <a:defRPr/>
            </a:pPr>
            <a:r>
              <a:rPr lang="en-US" sz="900" dirty="0">
                <a:latin typeface="Arial" pitchFamily="34" charset="0"/>
              </a:rPr>
              <a:t> Under</a:t>
            </a:r>
            <a:r>
              <a:rPr lang="en-US" sz="900" baseline="0" dirty="0">
                <a:latin typeface="Arial" pitchFamily="34" charset="0"/>
              </a:rPr>
              <a:t> t</a:t>
            </a:r>
            <a:r>
              <a:rPr lang="en-US" sz="900" dirty="0">
                <a:latin typeface="Arial" pitchFamily="34" charset="0"/>
              </a:rPr>
              <a:t>he</a:t>
            </a:r>
            <a:r>
              <a:rPr lang="en-US" sz="900" baseline="0" dirty="0">
                <a:latin typeface="Arial" pitchFamily="34" charset="0"/>
              </a:rPr>
              <a:t> FOIA Improvement Act of 2016 (signed 30 June 2016), t</a:t>
            </a:r>
            <a:r>
              <a:rPr lang="en-US" sz="900" b="0" i="0" u="none" strike="noStrike" kern="1200" baseline="0" dirty="0">
                <a:solidFill>
                  <a:schemeClr val="tx1"/>
                </a:solidFill>
                <a:latin typeface="Arial" charset="0"/>
                <a:ea typeface="+mn-ea"/>
                <a:cs typeface="+mn-cs"/>
              </a:rPr>
              <a:t>his privilege no longer applies to records created 25 or more years prior to the date of the FOIA request asking for them. </a:t>
            </a:r>
          </a:p>
          <a:p>
            <a:pPr marL="514347" lvl="1" eaLnBrk="1" hangingPunct="1">
              <a:lnSpc>
                <a:spcPct val="90000"/>
              </a:lnSpc>
              <a:buFontTx/>
              <a:buChar char="•"/>
            </a:pPr>
            <a:r>
              <a:rPr lang="en-US" sz="900" dirty="0">
                <a:latin typeface="Arial" pitchFamily="34" charset="0"/>
              </a:rPr>
              <a:t> Of all the exemptions, Exemption 5 is the one most significantly impacted by implementation of the reasonably foreseeable harm standard. Since the interest protected by Exemption 5 is a governmental interest and not a private interest, it is ripe for discretionary release.   Before Exemption 5 can be invoked an agency must reasonably foresee that disclosure will actually harm an interest protected by the exemption.   This means that the agency must be able to articulate an actual harm that will result from the records release.  In addition to the age of the record and the sensitivity of the content, the nature of the decision at issue, the status of the decision, and the personnel involved, are all factors that should be analyzed in determining whether a discretionary release is appropriate.  If a reasonably foreseeable harm cannot be articulated , the record must be released.</a:t>
            </a:r>
          </a:p>
          <a:p>
            <a:pPr eaLnBrk="1" hangingPunct="1">
              <a:lnSpc>
                <a:spcPct val="90000"/>
              </a:lnSpc>
            </a:pPr>
            <a:endParaRPr lang="en-US" sz="900" b="1" dirty="0">
              <a:latin typeface="Arial" pitchFamily="34" charset="0"/>
            </a:endParaRPr>
          </a:p>
        </p:txBody>
      </p:sp>
    </p:spTree>
    <p:extLst>
      <p:ext uri="{BB962C8B-B14F-4D97-AF65-F5344CB8AC3E}">
        <p14:creationId xmlns:p14="http://schemas.microsoft.com/office/powerpoint/2010/main" val="701670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B8AFBB5B-BBE6-4DB3-AB69-924D09252E65}" type="slidenum">
              <a:rPr lang="en-US" smtClean="0">
                <a:latin typeface="Arial" pitchFamily="34" charset="0"/>
              </a:rPr>
              <a:pPr>
                <a:defRPr/>
              </a:pPr>
              <a:t>21</a:t>
            </a:fld>
            <a:endParaRPr lang="en-US" dirty="0">
              <a:latin typeface="Arial" pitchFamily="34" charset="0"/>
            </a:endParaRPr>
          </a:p>
        </p:txBody>
      </p:sp>
      <p:sp>
        <p:nvSpPr>
          <p:cNvPr id="86019" name="Rectangle 2"/>
          <p:cNvSpPr>
            <a:spLocks noGrp="1" noRot="1" noChangeAspect="1" noChangeArrowheads="1" noTextEdit="1"/>
          </p:cNvSpPr>
          <p:nvPr>
            <p:ph type="sldImg"/>
          </p:nvPr>
        </p:nvSpPr>
        <p:spPr>
          <a:xfrm>
            <a:off x="412750" y="701675"/>
            <a:ext cx="6165850" cy="3468688"/>
          </a:xfrm>
          <a:ln/>
        </p:spPr>
      </p:sp>
      <p:sp>
        <p:nvSpPr>
          <p:cNvPr id="86020" name="Rectangle 3"/>
          <p:cNvSpPr>
            <a:spLocks noGrp="1" noChangeArrowheads="1"/>
          </p:cNvSpPr>
          <p:nvPr>
            <p:ph type="body" idx="1"/>
          </p:nvPr>
        </p:nvSpPr>
        <p:spPr>
          <a:xfrm>
            <a:off x="450134" y="4409758"/>
            <a:ext cx="6086320" cy="4177665"/>
          </a:xfrm>
          <a:noFill/>
          <a:ln/>
        </p:spPr>
        <p:txBody>
          <a:bodyPr/>
          <a:lstStyle/>
          <a:p>
            <a:pPr eaLnBrk="1" hangingPunct="1">
              <a:buFontTx/>
              <a:buChar char="•"/>
            </a:pPr>
            <a:r>
              <a:rPr lang="en-US" b="1" dirty="0">
                <a:latin typeface="Arial" pitchFamily="34" charset="0"/>
              </a:rPr>
              <a:t> Instructor Comments:</a:t>
            </a:r>
          </a:p>
          <a:p>
            <a:pPr marL="628647" lvl="1" eaLnBrk="1" hangingPunct="1">
              <a:buFontTx/>
              <a:buChar char="•"/>
            </a:pPr>
            <a:r>
              <a:rPr lang="en-US" dirty="0">
                <a:latin typeface="Arial" pitchFamily="34" charset="0"/>
              </a:rPr>
              <a:t> FOIA Exemption 6 permits withholding records that are “personnel and medical files and similar files the disclosure of which would constitute a clearly unwarranted invasion of personal privacy.” </a:t>
            </a:r>
          </a:p>
          <a:p>
            <a:pPr marL="628647" lvl="1" eaLnBrk="1" hangingPunct="1">
              <a:buFontTx/>
              <a:buChar char="•"/>
            </a:pPr>
            <a:r>
              <a:rPr lang="en-US" b="1" u="sng" dirty="0">
                <a:latin typeface="Arial" pitchFamily="34" charset="0"/>
              </a:rPr>
              <a:t> Threshold Requirement</a:t>
            </a:r>
            <a:r>
              <a:rPr lang="en-US" dirty="0">
                <a:latin typeface="Arial" pitchFamily="34" charset="0"/>
              </a:rPr>
              <a:t>.  The record must be from “personnel and medical files and </a:t>
            </a:r>
            <a:r>
              <a:rPr lang="en-US" b="1" dirty="0">
                <a:latin typeface="Arial" pitchFamily="34" charset="0"/>
              </a:rPr>
              <a:t>similar files</a:t>
            </a:r>
            <a:r>
              <a:rPr lang="en-US" dirty="0">
                <a:latin typeface="Arial" pitchFamily="34" charset="0"/>
              </a:rPr>
              <a:t>...”  </a:t>
            </a:r>
            <a:r>
              <a:rPr lang="en-US" u="sng" dirty="0">
                <a:latin typeface="Arial" pitchFamily="34" charset="0"/>
              </a:rPr>
              <a:t>Dep’t of State v. Washington Post Co.</a:t>
            </a:r>
            <a:r>
              <a:rPr lang="en-US" dirty="0">
                <a:latin typeface="Arial" pitchFamily="34" charset="0"/>
              </a:rPr>
              <a:t>, 456 U.S. 595 (1986); </a:t>
            </a:r>
            <a:r>
              <a:rPr lang="en-US" u="sng" dirty="0">
                <a:latin typeface="Arial" pitchFamily="34" charset="0"/>
              </a:rPr>
              <a:t>Dep’t of the Air Force v. Rose</a:t>
            </a:r>
            <a:r>
              <a:rPr lang="en-US" dirty="0">
                <a:latin typeface="Arial" pitchFamily="34" charset="0"/>
              </a:rPr>
              <a:t>, 425 U.S. 352 (1976); </a:t>
            </a:r>
            <a:r>
              <a:rPr lang="en-US" u="sng" dirty="0">
                <a:latin typeface="Arial" pitchFamily="34" charset="0"/>
              </a:rPr>
              <a:t>New York Times Co. v. NASA</a:t>
            </a:r>
            <a:r>
              <a:rPr lang="en-US" dirty="0">
                <a:latin typeface="Arial" pitchFamily="34" charset="0"/>
              </a:rPr>
              <a:t>, 920 F.2d 1002 (D.C. Cir. 1990).  </a:t>
            </a:r>
            <a:r>
              <a:rPr lang="en-US" i="1" dirty="0">
                <a:latin typeface="Arial" pitchFamily="34" charset="0"/>
              </a:rPr>
              <a:t>See also </a:t>
            </a:r>
            <a:r>
              <a:rPr lang="en-US" u="sng" dirty="0">
                <a:latin typeface="Arial" pitchFamily="34" charset="0"/>
              </a:rPr>
              <a:t>Perlman v. Dep’t of Justice</a:t>
            </a:r>
            <a:r>
              <a:rPr lang="en-US" dirty="0">
                <a:latin typeface="Arial" pitchFamily="34" charset="0"/>
              </a:rPr>
              <a:t>, No. 01-6219, 2002 WL 31641705 (2d Cir. Nov. 25, 2002) (deciding that report of investigation is a “similar file” because it is a “detailed Government record”). </a:t>
            </a:r>
          </a:p>
          <a:p>
            <a:pPr marL="628647" lvl="1" eaLnBrk="1" hangingPunct="1">
              <a:buFontTx/>
              <a:buChar char="•"/>
            </a:pPr>
            <a:r>
              <a:rPr lang="en-US" dirty="0">
                <a:latin typeface="Arial" pitchFamily="34" charset="0"/>
              </a:rPr>
              <a:t> The Supreme Court has held that Congress intended the term “similar file” to be interpreted broadly.   The Court stated that the protection of an individual's privacy "surely was not intended to turn upon the label of the file which contains the damaging information.”   Rather, the Court made clear that all information that "applies to a particular individual" meets the threshold requirement for Exemption 6 protection.</a:t>
            </a:r>
          </a:p>
          <a:p>
            <a:pPr marL="628647" lvl="1" eaLnBrk="1" hangingPunct="1">
              <a:buFontTx/>
              <a:buChar char="•"/>
            </a:pPr>
            <a:r>
              <a:rPr lang="en-US" dirty="0">
                <a:latin typeface="Arial" pitchFamily="34" charset="0"/>
              </a:rPr>
              <a:t> Note that a 1 September 2005 OSD policy memorandum generally prohibits release of Personally Identifiable Information (PII) for personnel below the office director level.  While this policy memorandum does not supplant the legal balancing test to be applied under Exemption 6, it reinforces the privacy concerns protected by the </a:t>
            </a:r>
            <a:r>
              <a:rPr lang="en-US">
                <a:latin typeface="Arial" pitchFamily="34" charset="0"/>
              </a:rPr>
              <a:t>policy.</a:t>
            </a:r>
          </a:p>
        </p:txBody>
      </p:sp>
    </p:spTree>
    <p:extLst>
      <p:ext uri="{BB962C8B-B14F-4D97-AF65-F5344CB8AC3E}">
        <p14:creationId xmlns:p14="http://schemas.microsoft.com/office/powerpoint/2010/main" val="2580928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BA8D0848-1BB1-4969-B6B1-26B7597BAACF}" type="slidenum">
              <a:rPr lang="en-US" smtClean="0">
                <a:latin typeface="Arial" pitchFamily="34" charset="0"/>
              </a:rPr>
              <a:pPr>
                <a:defRPr/>
              </a:pPr>
              <a:t>22</a:t>
            </a:fld>
            <a:endParaRPr lang="en-US" dirty="0">
              <a:latin typeface="Arial" pitchFamily="34" charset="0"/>
            </a:endParaRPr>
          </a:p>
        </p:txBody>
      </p:sp>
      <p:sp>
        <p:nvSpPr>
          <p:cNvPr id="87043" name="Rectangle 2"/>
          <p:cNvSpPr>
            <a:spLocks noGrp="1" noRot="1" noChangeAspect="1" noChangeArrowheads="1" noTextEdit="1"/>
          </p:cNvSpPr>
          <p:nvPr>
            <p:ph type="sldImg"/>
          </p:nvPr>
        </p:nvSpPr>
        <p:spPr>
          <a:xfrm>
            <a:off x="1131888" y="693738"/>
            <a:ext cx="4778375" cy="2689225"/>
          </a:xfrm>
          <a:ln/>
        </p:spPr>
      </p:sp>
      <p:sp>
        <p:nvSpPr>
          <p:cNvPr id="87044" name="Rectangle 3"/>
          <p:cNvSpPr>
            <a:spLocks noGrp="1" noChangeArrowheads="1"/>
          </p:cNvSpPr>
          <p:nvPr>
            <p:ph type="body" idx="1"/>
          </p:nvPr>
        </p:nvSpPr>
        <p:spPr>
          <a:xfrm>
            <a:off x="526214" y="3602204"/>
            <a:ext cx="6010241" cy="5268182"/>
          </a:xfrm>
          <a:noFill/>
          <a:ln/>
        </p:spPr>
        <p:txBody>
          <a:bodyPr/>
          <a:lstStyle/>
          <a:p>
            <a:pPr eaLnBrk="1" hangingPunct="1">
              <a:lnSpc>
                <a:spcPct val="80000"/>
              </a:lnSpc>
              <a:buFontTx/>
              <a:buChar char="•"/>
            </a:pPr>
            <a:r>
              <a:rPr lang="en-US" b="1" dirty="0">
                <a:latin typeface="Arial" pitchFamily="34" charset="0"/>
              </a:rPr>
              <a:t> Instructor Comments:</a:t>
            </a:r>
          </a:p>
          <a:p>
            <a:pPr marL="628647" lvl="2" eaLnBrk="1" hangingPunct="1">
              <a:lnSpc>
                <a:spcPct val="80000"/>
              </a:lnSpc>
              <a:buFontTx/>
              <a:buChar char="•"/>
            </a:pPr>
            <a:r>
              <a:rPr lang="en-US" dirty="0">
                <a:latin typeface="Arial" pitchFamily="34" charset="0"/>
              </a:rPr>
              <a:t> Application of Exemption 6 is a balancing test between the public’s right to disclosure versus the individual’s right to privacy.  To apply the balancing test, follow these three steps:</a:t>
            </a:r>
          </a:p>
          <a:p>
            <a:pPr marL="1142994" lvl="3" eaLnBrk="1" hangingPunct="1">
              <a:lnSpc>
                <a:spcPct val="80000"/>
              </a:lnSpc>
              <a:buFontTx/>
              <a:buChar char="•"/>
            </a:pPr>
            <a:r>
              <a:rPr lang="en-US" b="1" u="sng" dirty="0">
                <a:latin typeface="Arial" pitchFamily="34" charset="0"/>
              </a:rPr>
              <a:t> Step one: define the privacy interest involved</a:t>
            </a:r>
            <a:r>
              <a:rPr lang="en-US" dirty="0">
                <a:latin typeface="Arial" pitchFamily="34" charset="0"/>
              </a:rPr>
              <a:t>.  To determine the privacy interest level, it is an arbitrary assignment and weighting.  Deceased persons have no privacy rights.  </a:t>
            </a:r>
            <a:r>
              <a:rPr lang="en-US" u="sng" dirty="0">
                <a:latin typeface="Arial" pitchFamily="34" charset="0"/>
              </a:rPr>
              <a:t>National Archives &amp; Records Administration v. Favish</a:t>
            </a:r>
            <a:r>
              <a:rPr lang="en-US" dirty="0">
                <a:latin typeface="Arial" pitchFamily="34" charset="0"/>
              </a:rPr>
              <a:t>, 124 S. Ct. 1570 (2004).</a:t>
            </a:r>
          </a:p>
          <a:p>
            <a:pPr marL="1142994" lvl="3" eaLnBrk="1" hangingPunct="1">
              <a:lnSpc>
                <a:spcPct val="80000"/>
              </a:lnSpc>
              <a:buFontTx/>
              <a:buChar char="•"/>
            </a:pPr>
            <a:r>
              <a:rPr lang="en-US" b="1" u="sng" dirty="0">
                <a:latin typeface="Arial" pitchFamily="34" charset="0"/>
              </a:rPr>
              <a:t> Step two: identify the public interest in disclosure</a:t>
            </a:r>
            <a:r>
              <a:rPr lang="en-US" dirty="0">
                <a:latin typeface="Arial" pitchFamily="34" charset="0"/>
              </a:rPr>
              <a:t>.  In the case </a:t>
            </a:r>
            <a:r>
              <a:rPr lang="en-US" u="sng" dirty="0">
                <a:latin typeface="Arial" pitchFamily="34" charset="0"/>
              </a:rPr>
              <a:t>Dept of Justice v. Reporters Committee,</a:t>
            </a:r>
            <a:r>
              <a:rPr lang="en-US" dirty="0">
                <a:latin typeface="Arial" pitchFamily="34" charset="0"/>
              </a:rPr>
              <a:t> the Supreme Court limited the public interest under the FOIA to the “core purpose” for which Congress enacted it, to “[shed] light on an agency’s performance of its statutory duties.”  Information that does not directly reveal the operations or activities of the federal government “falls outside the ambit of the public interest that the FOIA was enacted to serve.”</a:t>
            </a:r>
          </a:p>
          <a:p>
            <a:pPr marL="1142994" lvl="3" eaLnBrk="1" hangingPunct="1">
              <a:lnSpc>
                <a:spcPct val="80000"/>
              </a:lnSpc>
              <a:buFontTx/>
              <a:buChar char="•"/>
            </a:pPr>
            <a:r>
              <a:rPr lang="en-US" b="1" u="sng" dirty="0">
                <a:latin typeface="Arial" pitchFamily="34" charset="0"/>
              </a:rPr>
              <a:t> Step three: Balancing the competing interests</a:t>
            </a:r>
            <a:r>
              <a:rPr lang="en-US" dirty="0">
                <a:latin typeface="Arial" pitchFamily="34" charset="0"/>
              </a:rPr>
              <a:t>.  Does the requested information further the understanding of the general purpose in how the government performs a core governmental function? </a:t>
            </a:r>
            <a:r>
              <a:rPr lang="en-US" u="sng" dirty="0">
                <a:latin typeface="Arial" pitchFamily="34" charset="0"/>
              </a:rPr>
              <a:t>Judicial Watch, Inc. v. Rossotti</a:t>
            </a:r>
            <a:r>
              <a:rPr lang="en-US" dirty="0">
                <a:latin typeface="Arial" pitchFamily="34" charset="0"/>
              </a:rPr>
              <a:t>, No. 01-2672 (D. Md. Dec. 16, 2002) (protecting the names of lower-level IRS employees because disclosure would not shed light on the activities of the IRS).</a:t>
            </a:r>
          </a:p>
          <a:p>
            <a:pPr marL="1142994" lvl="3" eaLnBrk="1" hangingPunct="1">
              <a:lnSpc>
                <a:spcPct val="80000"/>
              </a:lnSpc>
              <a:buFontTx/>
              <a:buChar char="•"/>
            </a:pPr>
            <a:r>
              <a:rPr lang="en-US" dirty="0">
                <a:latin typeface="Arial" pitchFamily="34" charset="0"/>
              </a:rPr>
              <a:t> Two categories of information to keep in mind while conducting the balancing test under Exemption 6 are the public persona of the individual and the obscurity of the information.</a:t>
            </a:r>
          </a:p>
          <a:p>
            <a:pPr marL="1142994" lvl="3" eaLnBrk="1" hangingPunct="1">
              <a:lnSpc>
                <a:spcPct val="80000"/>
              </a:lnSpc>
              <a:buFontTx/>
              <a:buChar char="•"/>
            </a:pPr>
            <a:endParaRPr lang="en-US" dirty="0">
              <a:latin typeface="Arial" pitchFamily="34" charset="0"/>
            </a:endParaRPr>
          </a:p>
          <a:p>
            <a:pPr marL="2057389" lvl="4" indent="-228599" eaLnBrk="1" hangingPunct="1">
              <a:lnSpc>
                <a:spcPct val="80000"/>
              </a:lnSpc>
            </a:pPr>
            <a:r>
              <a:rPr lang="en-US" dirty="0">
                <a:latin typeface="Arial" pitchFamily="34" charset="0"/>
              </a:rPr>
              <a:t>(Instructor Comments continued next page)</a:t>
            </a:r>
          </a:p>
          <a:p>
            <a:pPr lvl="1" indent="-228599" eaLnBrk="1" hangingPunct="1">
              <a:lnSpc>
                <a:spcPct val="80000"/>
              </a:lnSpc>
            </a:pPr>
            <a:endParaRPr lang="en-US" dirty="0">
              <a:latin typeface="Arial" pitchFamily="34" charset="0"/>
            </a:endParaRPr>
          </a:p>
        </p:txBody>
      </p:sp>
    </p:spTree>
    <p:extLst>
      <p:ext uri="{BB962C8B-B14F-4D97-AF65-F5344CB8AC3E}">
        <p14:creationId xmlns:p14="http://schemas.microsoft.com/office/powerpoint/2010/main" val="2973698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98CA9AD3-F257-41F2-8867-81A90A2E771B}" type="slidenum">
              <a:rPr lang="en-US" smtClean="0">
                <a:latin typeface="Arial" pitchFamily="34" charset="0"/>
              </a:rPr>
              <a:pPr>
                <a:defRPr/>
              </a:pPr>
              <a:t>23</a:t>
            </a:fld>
            <a:endParaRPr lang="en-US" dirty="0">
              <a:latin typeface="Arial" pitchFamily="34" charset="0"/>
            </a:endParaRPr>
          </a:p>
        </p:txBody>
      </p:sp>
      <p:sp>
        <p:nvSpPr>
          <p:cNvPr id="88067" name="Rectangle 2"/>
          <p:cNvSpPr>
            <a:spLocks noGrp="1" noRot="1" noChangeAspect="1" noChangeArrowheads="1" noTextEdit="1"/>
          </p:cNvSpPr>
          <p:nvPr>
            <p:ph type="sldImg"/>
          </p:nvPr>
        </p:nvSpPr>
        <p:spPr>
          <a:xfrm>
            <a:off x="1131888" y="693738"/>
            <a:ext cx="4778375" cy="2689225"/>
          </a:xfrm>
          <a:ln/>
        </p:spPr>
      </p:sp>
      <p:sp>
        <p:nvSpPr>
          <p:cNvPr id="88068" name="Rectangle 3"/>
          <p:cNvSpPr>
            <a:spLocks noGrp="1" noChangeArrowheads="1"/>
          </p:cNvSpPr>
          <p:nvPr>
            <p:ph type="body" idx="1"/>
          </p:nvPr>
        </p:nvSpPr>
        <p:spPr>
          <a:xfrm>
            <a:off x="602293" y="3602204"/>
            <a:ext cx="5934162" cy="5268182"/>
          </a:xfrm>
          <a:noFill/>
          <a:ln/>
        </p:spPr>
        <p:txBody>
          <a:bodyPr/>
          <a:lstStyle/>
          <a:p>
            <a:pPr eaLnBrk="1" hangingPunct="1">
              <a:lnSpc>
                <a:spcPct val="90000"/>
              </a:lnSpc>
              <a:buFontTx/>
              <a:buChar char="•"/>
            </a:pPr>
            <a:r>
              <a:rPr lang="en-US" sz="1000" b="1" dirty="0">
                <a:latin typeface="Arial" pitchFamily="34" charset="0"/>
              </a:rPr>
              <a:t> Instructor Comments (Continued):</a:t>
            </a:r>
          </a:p>
          <a:p>
            <a:pPr marL="514347" lvl="1" eaLnBrk="1" hangingPunct="1">
              <a:lnSpc>
                <a:spcPct val="90000"/>
              </a:lnSpc>
              <a:buFontTx/>
              <a:buChar char="•"/>
            </a:pPr>
            <a:r>
              <a:rPr lang="en-US" sz="1000" dirty="0">
                <a:latin typeface="Arial" pitchFamily="34" charset="0"/>
              </a:rPr>
              <a:t> Two categories of information to keep in mind while conducting the balancing test under Exemption 6 are the public persona of the individual and the obscurity of the information.</a:t>
            </a:r>
          </a:p>
          <a:p>
            <a:pPr lvl="2" eaLnBrk="1" hangingPunct="1">
              <a:lnSpc>
                <a:spcPct val="90000"/>
              </a:lnSpc>
              <a:buFontTx/>
              <a:buChar char="•"/>
            </a:pPr>
            <a:r>
              <a:rPr lang="en-US" sz="1000" dirty="0">
                <a:latin typeface="Arial" pitchFamily="34" charset="0"/>
              </a:rPr>
              <a:t> The </a:t>
            </a:r>
            <a:r>
              <a:rPr lang="en-US" sz="1000" b="1" u="sng" dirty="0">
                <a:latin typeface="Arial" pitchFamily="34" charset="0"/>
              </a:rPr>
              <a:t>Public Persona</a:t>
            </a:r>
            <a:r>
              <a:rPr lang="en-US" sz="1000" b="1" dirty="0">
                <a:latin typeface="Arial" pitchFamily="34" charset="0"/>
              </a:rPr>
              <a:t> </a:t>
            </a:r>
            <a:r>
              <a:rPr lang="en-US" sz="1000" dirty="0">
                <a:latin typeface="Arial" pitchFamily="34" charset="0"/>
              </a:rPr>
              <a:t>issue states that the higher the rank, the greater the public interest might be in release of agency record concerning disciplinary action. </a:t>
            </a:r>
            <a:r>
              <a:rPr lang="en-US" sz="1000" u="sng" dirty="0">
                <a:latin typeface="Arial" pitchFamily="34" charset="0"/>
              </a:rPr>
              <a:t>Providence Journal Co. v. Department of the Army</a:t>
            </a:r>
            <a:r>
              <a:rPr lang="en-US" sz="1000" dirty="0">
                <a:latin typeface="Arial" pitchFamily="34" charset="0"/>
              </a:rPr>
              <a:t>, 981 F.2d 552 (1st Cir. 1992).</a:t>
            </a:r>
          </a:p>
          <a:p>
            <a:pPr lvl="3" eaLnBrk="1" hangingPunct="1">
              <a:lnSpc>
                <a:spcPct val="90000"/>
              </a:lnSpc>
              <a:buFontTx/>
              <a:buChar char="•"/>
            </a:pPr>
            <a:r>
              <a:rPr lang="en-US" sz="1000" dirty="0">
                <a:latin typeface="Arial" pitchFamily="34" charset="0"/>
              </a:rPr>
              <a:t> This was affirmed in the case of </a:t>
            </a:r>
            <a:r>
              <a:rPr lang="en-US" sz="1000" u="sng" dirty="0">
                <a:latin typeface="Arial" pitchFamily="34" charset="0"/>
              </a:rPr>
              <a:t>Chang v. Dep't of the Navy</a:t>
            </a:r>
            <a:r>
              <a:rPr lang="en-US" sz="1000" dirty="0">
                <a:latin typeface="Arial" pitchFamily="34" charset="0"/>
              </a:rPr>
              <a:t>, 314 F. Supp. 2d 35, 42-45 (D.D.C. 2004).  In February 1999, the destroyer Arthur Radford collided with the Saudi Arabian merchant ship Saudi Riyadh 25 miles off the shore of Virginia Beach, Va.  Both ships suffered major damage.  Commander Daniel Chang had been in charge of the Radford for three months.  He was removed from command following a non-judicial disciplinary hearing. When the Navy publicized the results of the hearing, Chang brought suit claiming the Navy had violated his rights under the Privacy Act by disseminating information from his personnel file. The court ruled that there was no violation of the Privacy Act in the release of information about Chang’s non-judicial punishment.  The court said that after weighing the public’s interest against Chang’s privacy interest, the public interest outweighed Chang’s in the release of information released about his non-judicial punishment while protecting names and results of punishment of lower-level officers involved in collision.</a:t>
            </a:r>
          </a:p>
          <a:p>
            <a:pPr lvl="2" eaLnBrk="1" hangingPunct="1">
              <a:lnSpc>
                <a:spcPct val="90000"/>
              </a:lnSpc>
              <a:buFontTx/>
              <a:buChar char="•"/>
            </a:pPr>
            <a:r>
              <a:rPr lang="en-US" sz="1000" b="1" u="sng" dirty="0">
                <a:latin typeface="Arial" pitchFamily="34" charset="0"/>
              </a:rPr>
              <a:t> Practical Obscurity:</a:t>
            </a:r>
            <a:r>
              <a:rPr lang="en-US" sz="1000" i="1" dirty="0">
                <a:latin typeface="Arial" pitchFamily="34" charset="0"/>
              </a:rPr>
              <a:t> </a:t>
            </a:r>
            <a:r>
              <a:rPr lang="en-US" sz="1000" dirty="0">
                <a:latin typeface="Arial" pitchFamily="34" charset="0"/>
              </a:rPr>
              <a:t>If the information at issue is particularly well known or is widely available within the public domain, there generally is no expectation of privacy.  Nor does an individual have any expectation of privacy with respect to information that she herself has made public.  If, however, the information in question was at some time or place available to the public, but now is "hard-to-obtain information," the individual to whom it pertains may have a privacy interest in maintaining its "practical obscurity.” </a:t>
            </a:r>
            <a:r>
              <a:rPr lang="en-US" sz="1000" u="sng" dirty="0">
                <a:latin typeface="Arial" pitchFamily="34" charset="0"/>
              </a:rPr>
              <a:t>Reporters Comm.</a:t>
            </a:r>
            <a:r>
              <a:rPr lang="en-US" sz="1000" dirty="0">
                <a:latin typeface="Arial" pitchFamily="34" charset="0"/>
              </a:rPr>
              <a:t>, 489 U.S. at 780; </a:t>
            </a:r>
            <a:r>
              <a:rPr lang="en-US" sz="1000" u="sng" dirty="0">
                <a:latin typeface="Arial" pitchFamily="34" charset="0"/>
              </a:rPr>
              <a:t>see also Wash. Post</a:t>
            </a:r>
            <a:r>
              <a:rPr lang="en-US" sz="1000" dirty="0">
                <a:latin typeface="Arial" pitchFamily="34" charset="0"/>
              </a:rPr>
              <a:t>, 456 U.S. at 603 n.5; </a:t>
            </a:r>
            <a:r>
              <a:rPr lang="en-US" sz="1000" u="sng" dirty="0">
                <a:latin typeface="Arial" pitchFamily="34" charset="0"/>
              </a:rPr>
              <a:t>Edwards v. Dep't of Justice</a:t>
            </a:r>
            <a:r>
              <a:rPr lang="en-US" sz="1000" dirty="0">
                <a:latin typeface="Arial" pitchFamily="34" charset="0"/>
              </a:rPr>
              <a:t>, No. 04-5044, 2004 WL 2905342, at *1 (D.C. Cir. Dec. 15, 2004) (per curiam) (stating that the appellant's argument that the release of the documents was required because the government officially acknowledged the information contained therein fails because he "has failed to point to 'specific information in the public domain that appears to duplicate that being withheld'" (quoting </a:t>
            </a:r>
            <a:r>
              <a:rPr lang="en-US" sz="1000" u="sng" dirty="0">
                <a:latin typeface="Arial" pitchFamily="34" charset="0"/>
              </a:rPr>
              <a:t>Davis v. U.S. Dep't of Justice</a:t>
            </a:r>
            <a:r>
              <a:rPr lang="en-US" sz="1000" dirty="0">
                <a:latin typeface="Arial" pitchFamily="34" charset="0"/>
              </a:rPr>
              <a:t>, 968 F.2d 1276, 1279 (D.C. Cir. </a:t>
            </a:r>
            <a:r>
              <a:rPr lang="en-US" sz="1000">
                <a:latin typeface="Arial" pitchFamily="34" charset="0"/>
              </a:rPr>
              <a:t>1992))).</a:t>
            </a:r>
          </a:p>
          <a:p>
            <a:pPr marL="457200" marR="0" lvl="1" indent="0" algn="l" defTabSz="914400" rtl="0" eaLnBrk="1" fontAlgn="base" latinLnBrk="0" hangingPunct="1">
              <a:lnSpc>
                <a:spcPct val="90000"/>
              </a:lnSpc>
              <a:spcBef>
                <a:spcPct val="30000"/>
              </a:spcBef>
              <a:spcAft>
                <a:spcPct val="0"/>
              </a:spcAft>
              <a:buClrTx/>
              <a:buSzTx/>
              <a:buFontTx/>
              <a:buChar char="•"/>
              <a:tabLst/>
              <a:defRPr/>
            </a:pPr>
            <a:r>
              <a:rPr lang="en-US" sz="1000" b="1">
                <a:latin typeface="Arial" pitchFamily="34" charset="0"/>
              </a:rPr>
              <a:t> OTJAG-ALD (ELGIP) consistently offers guidance that </a:t>
            </a:r>
            <a:r>
              <a:rPr lang="en-US" sz="1000" b="1" u="sng">
                <a:latin typeface="Arial" pitchFamily="34" charset="0"/>
              </a:rPr>
              <a:t>FOIA Officers across the Army (and the military attorneys who conduct legal reviews on their work) are often releasing </a:t>
            </a:r>
            <a:r>
              <a:rPr lang="en-US" sz="1000" b="1" i="1" u="sng">
                <a:latin typeface="Arial" pitchFamily="34" charset="0"/>
              </a:rPr>
              <a:t>too much</a:t>
            </a:r>
            <a:r>
              <a:rPr lang="en-US" sz="1000" b="1" i="0" u="sng">
                <a:latin typeface="Arial" pitchFamily="34" charset="0"/>
              </a:rPr>
              <a:t> of this type of private info that falls under Exemption (b)(6). </a:t>
            </a:r>
            <a:r>
              <a:rPr lang="en-US" sz="1000" b="1" i="0">
                <a:latin typeface="Arial" pitchFamily="34" charset="0"/>
              </a:rPr>
              <a:t>This is especially the case for AR 15-6 investigations, in which releasing too much of such records violates the relatively greater privacy interests of the subject and other witnesses (i.e., not a FOIA requester, who would, of course, still be entitled to </a:t>
            </a:r>
            <a:r>
              <a:rPr lang="en-US" sz="1000" b="1" i="1">
                <a:latin typeface="Arial" pitchFamily="34" charset="0"/>
              </a:rPr>
              <a:t>their own</a:t>
            </a:r>
            <a:r>
              <a:rPr lang="en-US" sz="1000" b="1" i="0">
                <a:latin typeface="Arial" pitchFamily="34" charset="0"/>
              </a:rPr>
              <a:t> statements/records IAW the Privacy Act).</a:t>
            </a:r>
          </a:p>
          <a:p>
            <a:pPr marL="914400" marR="0" lvl="2" indent="0" algn="l" defTabSz="914400" rtl="0" eaLnBrk="1" fontAlgn="base" latinLnBrk="0" hangingPunct="1">
              <a:lnSpc>
                <a:spcPct val="90000"/>
              </a:lnSpc>
              <a:spcBef>
                <a:spcPct val="30000"/>
              </a:spcBef>
              <a:spcAft>
                <a:spcPct val="0"/>
              </a:spcAft>
              <a:buClrTx/>
              <a:buSzTx/>
              <a:buFontTx/>
              <a:buChar char="•"/>
              <a:tabLst/>
              <a:defRPr/>
            </a:pPr>
            <a:r>
              <a:rPr lang="en-US" sz="1000" b="1" i="0">
                <a:latin typeface="Arial" pitchFamily="34" charset="0"/>
              </a:rPr>
              <a:t>The balancing test should still be conducted, but unless there is a public persona/interest, it typically will favor exempting/withholding others' private documents under this exemption (and/or Exemption 7 for records collected for law enforcement purposes; see next slide).</a:t>
            </a:r>
            <a:endParaRPr lang="en-US" sz="1000" b="1">
              <a:latin typeface="Arial" pitchFamily="34" charset="0"/>
            </a:endParaRPr>
          </a:p>
        </p:txBody>
      </p:sp>
    </p:spTree>
    <p:extLst>
      <p:ext uri="{BB962C8B-B14F-4D97-AF65-F5344CB8AC3E}">
        <p14:creationId xmlns:p14="http://schemas.microsoft.com/office/powerpoint/2010/main" val="1107915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4C8D53B8-C101-4AC3-8408-4C44B86F5E0D}" type="slidenum">
              <a:rPr lang="en-US" smtClean="0">
                <a:latin typeface="Arial" pitchFamily="34" charset="0"/>
              </a:rPr>
              <a:pPr>
                <a:defRPr/>
              </a:pPr>
              <a:t>24</a:t>
            </a:fld>
            <a:endParaRPr lang="en-US" dirty="0">
              <a:latin typeface="Arial" pitchFamily="34" charset="0"/>
            </a:endParaRPr>
          </a:p>
        </p:txBody>
      </p:sp>
      <p:sp>
        <p:nvSpPr>
          <p:cNvPr id="89091" name="Rectangle 2"/>
          <p:cNvSpPr>
            <a:spLocks noGrp="1" noRot="1" noChangeAspect="1" noChangeArrowheads="1" noTextEdit="1"/>
          </p:cNvSpPr>
          <p:nvPr>
            <p:ph type="sldImg"/>
          </p:nvPr>
        </p:nvSpPr>
        <p:spPr>
          <a:xfrm>
            <a:off x="412750" y="701675"/>
            <a:ext cx="6165850" cy="3468688"/>
          </a:xfrm>
          <a:ln/>
        </p:spPr>
      </p:sp>
      <p:sp>
        <p:nvSpPr>
          <p:cNvPr id="89092" name="Rectangle 3"/>
          <p:cNvSpPr>
            <a:spLocks noGrp="1" noChangeArrowheads="1"/>
          </p:cNvSpPr>
          <p:nvPr>
            <p:ph type="body" idx="1"/>
          </p:nvPr>
        </p:nvSpPr>
        <p:spPr>
          <a:xfrm>
            <a:off x="450134" y="4409758"/>
            <a:ext cx="6086320" cy="4177665"/>
          </a:xfrm>
          <a:noFill/>
          <a:ln/>
        </p:spPr>
        <p:txBody>
          <a:bodyPr/>
          <a:lstStyle/>
          <a:p>
            <a:pPr eaLnBrk="1" hangingPunct="1">
              <a:lnSpc>
                <a:spcPct val="90000"/>
              </a:lnSpc>
              <a:buFontTx/>
              <a:buChar char="•"/>
            </a:pPr>
            <a:r>
              <a:rPr lang="en-US" sz="900" b="1" dirty="0">
                <a:latin typeface="Arial" pitchFamily="34" charset="0"/>
              </a:rPr>
              <a:t> Instructor Comments:</a:t>
            </a:r>
          </a:p>
          <a:p>
            <a:pPr marL="457198" lvl="3" eaLnBrk="1" hangingPunct="1">
              <a:lnSpc>
                <a:spcPct val="90000"/>
              </a:lnSpc>
              <a:buFontTx/>
              <a:buChar char="•"/>
            </a:pPr>
            <a:r>
              <a:rPr lang="en-US" sz="900" dirty="0">
                <a:latin typeface="Arial" pitchFamily="34" charset="0"/>
              </a:rPr>
              <a:t> Exemption 7 only applies to records or information compiled for law enforcement purposes but only to the extent that the production of such records meets one of six criteria.  </a:t>
            </a:r>
          </a:p>
          <a:p>
            <a:pPr marL="457198" lvl="3" eaLnBrk="1" hangingPunct="1">
              <a:lnSpc>
                <a:spcPct val="90000"/>
              </a:lnSpc>
              <a:buFontTx/>
              <a:buChar char="•"/>
            </a:pPr>
            <a:r>
              <a:rPr lang="en-US" sz="900" b="1" u="sng" dirty="0">
                <a:latin typeface="Arial" pitchFamily="34" charset="0"/>
              </a:rPr>
              <a:t> Threshold Requirement</a:t>
            </a:r>
            <a:r>
              <a:rPr lang="en-US" sz="900" dirty="0">
                <a:latin typeface="Arial" pitchFamily="34" charset="0"/>
              </a:rPr>
              <a:t>. Exemption only applies to investigations conducted for a law enforcement purpose.  </a:t>
            </a:r>
            <a:r>
              <a:rPr lang="en-US" sz="900" i="1" dirty="0">
                <a:latin typeface="Arial" pitchFamily="34" charset="0"/>
              </a:rPr>
              <a:t>Compare</a:t>
            </a:r>
            <a:r>
              <a:rPr lang="en-US" sz="900" dirty="0">
                <a:latin typeface="Arial" pitchFamily="34" charset="0"/>
              </a:rPr>
              <a:t> </a:t>
            </a:r>
            <a:r>
              <a:rPr lang="en-US" sz="900" u="sng" dirty="0">
                <a:latin typeface="Arial" pitchFamily="34" charset="0"/>
              </a:rPr>
              <a:t>Irons v. Bell</a:t>
            </a:r>
            <a:r>
              <a:rPr lang="en-US" sz="900" dirty="0">
                <a:latin typeface="Arial" pitchFamily="34" charset="0"/>
              </a:rPr>
              <a:t>, 596 F.2d 468 (1st Cir. 1979) </a:t>
            </a:r>
            <a:r>
              <a:rPr lang="en-US" sz="900" i="1" dirty="0">
                <a:latin typeface="Arial" pitchFamily="34" charset="0"/>
              </a:rPr>
              <a:t>with</a:t>
            </a:r>
            <a:r>
              <a:rPr lang="en-US" sz="900" dirty="0">
                <a:latin typeface="Arial" pitchFamily="34" charset="0"/>
              </a:rPr>
              <a:t> </a:t>
            </a:r>
            <a:r>
              <a:rPr lang="en-US" sz="900" u="sng" dirty="0">
                <a:latin typeface="Arial" pitchFamily="34" charset="0"/>
              </a:rPr>
              <a:t>Church of Scientology v. Department of the Army</a:t>
            </a:r>
            <a:r>
              <a:rPr lang="en-US" sz="900" dirty="0">
                <a:latin typeface="Arial" pitchFamily="34" charset="0"/>
              </a:rPr>
              <a:t>, 611 F.2d 738 (9th Cir. 1980).  </a:t>
            </a:r>
            <a:r>
              <a:rPr lang="en-US" sz="900" i="1" dirty="0">
                <a:latin typeface="Arial" pitchFamily="34" charset="0"/>
              </a:rPr>
              <a:t>See</a:t>
            </a:r>
            <a:r>
              <a:rPr lang="en-US" sz="900" dirty="0">
                <a:latin typeface="Arial" pitchFamily="34" charset="0"/>
              </a:rPr>
              <a:t> AR 25-55, para. 1-407.</a:t>
            </a:r>
          </a:p>
          <a:p>
            <a:pPr marL="457198" lvl="3" eaLnBrk="1" hangingPunct="1">
              <a:lnSpc>
                <a:spcPct val="90000"/>
              </a:lnSpc>
              <a:buFontTx/>
              <a:buChar char="•"/>
            </a:pPr>
            <a:r>
              <a:rPr lang="en-US" sz="900" dirty="0">
                <a:latin typeface="Arial" pitchFamily="34" charset="0"/>
              </a:rPr>
              <a:t> This exemption also applies to both civil and criminal cases but excludes administrative investigations. </a:t>
            </a:r>
          </a:p>
          <a:p>
            <a:pPr marL="171449" lvl="1" eaLnBrk="1" hangingPunct="1">
              <a:lnSpc>
                <a:spcPct val="90000"/>
              </a:lnSpc>
            </a:pPr>
            <a:endParaRPr lang="en-US" sz="900" dirty="0">
              <a:latin typeface="Arial" pitchFamily="34" charset="0"/>
            </a:endParaRPr>
          </a:p>
          <a:p>
            <a:pPr marL="171449" lvl="1" eaLnBrk="1" hangingPunct="1">
              <a:lnSpc>
                <a:spcPct val="90000"/>
              </a:lnSpc>
            </a:pPr>
            <a:r>
              <a:rPr lang="en-US" sz="900" u="sng" dirty="0">
                <a:latin typeface="Arial" pitchFamily="34" charset="0"/>
              </a:rPr>
              <a:t>Background:</a:t>
            </a:r>
          </a:p>
          <a:p>
            <a:pPr marL="171449" lvl="1" eaLnBrk="1" hangingPunct="1">
              <a:lnSpc>
                <a:spcPct val="90000"/>
              </a:lnSpc>
              <a:buFontTx/>
              <a:buChar char="•"/>
            </a:pPr>
            <a:r>
              <a:rPr lang="en-US" sz="900" dirty="0">
                <a:latin typeface="Arial" pitchFamily="34" charset="0"/>
              </a:rPr>
              <a:t> In 1974, Congress rejected the application of a "blanket" exemption for investigatory files and narrowed the scope of Exemption 7 by requiring that withholding be justified by one of six specified types of harm.  Under this revised Exemption 7 structure, an analysis of whether a record was protected by this exemption involved two steps: First, the record had to qualify as an "investigatory record compiled for law enforcement purposes"; second, its disclosure had to be found to threaten one of the enumerated harms of Exemption 7's six subparts. </a:t>
            </a:r>
          </a:p>
          <a:p>
            <a:pPr eaLnBrk="1" hangingPunct="1">
              <a:lnSpc>
                <a:spcPct val="90000"/>
              </a:lnSpc>
            </a:pPr>
            <a:endParaRPr lang="en-US" sz="900" dirty="0">
              <a:latin typeface="Arial" pitchFamily="34" charset="0"/>
            </a:endParaRPr>
          </a:p>
        </p:txBody>
      </p:sp>
    </p:spTree>
    <p:extLst>
      <p:ext uri="{BB962C8B-B14F-4D97-AF65-F5344CB8AC3E}">
        <p14:creationId xmlns:p14="http://schemas.microsoft.com/office/powerpoint/2010/main" val="4238926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80429BDF-22EB-4317-933A-71E997EB14E5}" type="slidenum">
              <a:rPr lang="en-US" smtClean="0">
                <a:latin typeface="Arial" pitchFamily="34" charset="0"/>
              </a:rPr>
              <a:pPr>
                <a:defRPr/>
              </a:pPr>
              <a:t>25</a:t>
            </a:fld>
            <a:endParaRPr lang="en-US" dirty="0">
              <a:latin typeface="Arial" pitchFamily="34" charset="0"/>
            </a:endParaRPr>
          </a:p>
        </p:txBody>
      </p:sp>
      <p:sp>
        <p:nvSpPr>
          <p:cNvPr id="90115" name="Rectangle 2"/>
          <p:cNvSpPr>
            <a:spLocks noGrp="1" noRot="1" noChangeAspect="1" noChangeArrowheads="1" noTextEdit="1"/>
          </p:cNvSpPr>
          <p:nvPr>
            <p:ph type="sldImg"/>
          </p:nvPr>
        </p:nvSpPr>
        <p:spPr>
          <a:xfrm>
            <a:off x="400050" y="695325"/>
            <a:ext cx="6186488" cy="3481388"/>
          </a:xfrm>
          <a:ln/>
        </p:spPr>
      </p:sp>
      <p:sp>
        <p:nvSpPr>
          <p:cNvPr id="81924" name="Rectangle 3"/>
          <p:cNvSpPr>
            <a:spLocks noGrp="1" noChangeArrowheads="1"/>
          </p:cNvSpPr>
          <p:nvPr>
            <p:ph type="body" idx="1"/>
          </p:nvPr>
        </p:nvSpPr>
        <p:spPr>
          <a:xfrm>
            <a:off x="297977" y="4184024"/>
            <a:ext cx="6390636" cy="4883480"/>
          </a:xfrm>
          <a:ln/>
        </p:spPr>
        <p:txBody>
          <a:bodyPr/>
          <a:lstStyle/>
          <a:p>
            <a:pPr eaLnBrk="1" hangingPunct="1">
              <a:lnSpc>
                <a:spcPct val="90000"/>
              </a:lnSpc>
              <a:buFontTx/>
              <a:buChar char="•"/>
              <a:defRPr/>
            </a:pPr>
            <a:r>
              <a:rPr lang="en-US" sz="900" b="1" dirty="0"/>
              <a:t> Instructor Comments:</a:t>
            </a:r>
          </a:p>
          <a:p>
            <a:pPr marL="457198" lvl="3" eaLnBrk="1" hangingPunct="1">
              <a:lnSpc>
                <a:spcPct val="90000"/>
              </a:lnSpc>
              <a:buFontTx/>
              <a:buChar char="•"/>
              <a:defRPr/>
            </a:pPr>
            <a:r>
              <a:rPr lang="en-US" sz="900" dirty="0"/>
              <a:t> (1) Information which reasonably can be expected to interfere with law enforcement proceedings.</a:t>
            </a:r>
          </a:p>
          <a:p>
            <a:pPr marL="457198" lvl="3" eaLnBrk="1" hangingPunct="1">
              <a:lnSpc>
                <a:spcPct val="90000"/>
              </a:lnSpc>
              <a:buFontTx/>
              <a:buChar char="•"/>
              <a:defRPr/>
            </a:pPr>
            <a:r>
              <a:rPr lang="en-US" sz="900" dirty="0"/>
              <a:t> This requires a two-step analysis focusing on (1) whether a law enforcement proceeding is pending or prospective, and (2) whether release of information about it could reasonably be expected to cause some articulable harm. </a:t>
            </a:r>
          </a:p>
          <a:p>
            <a:pPr marL="457198" lvl="3" eaLnBrk="1" hangingPunct="1">
              <a:lnSpc>
                <a:spcPct val="90000"/>
              </a:lnSpc>
              <a:buFontTx/>
              <a:buChar char="•"/>
              <a:defRPr/>
            </a:pPr>
            <a:r>
              <a:rPr lang="en-US" sz="900" dirty="0"/>
              <a:t> (2) Information which deprives an individual of the right to a fair trial or impartial adjudication.</a:t>
            </a:r>
          </a:p>
          <a:p>
            <a:pPr marL="742946" lvl="4" eaLnBrk="1" hangingPunct="1">
              <a:lnSpc>
                <a:spcPct val="90000"/>
              </a:lnSpc>
              <a:buFontTx/>
              <a:buChar char="•"/>
              <a:defRPr/>
            </a:pPr>
            <a:r>
              <a:rPr lang="en-US" sz="900" dirty="0"/>
              <a:t> This exemption is aimed at preventing prejudicial pretrial publicity that could impair a court proceeding, protects "records or information compiled for law enforcement purposes [the disclosure of which] would deprive a person of a right to a fair trial or an impartial adjudication.”  This exemption is not often invoked.  In the situation in which it would most logically be employed -i.e., an ongoing law enforcement proceeding -- an agency's application of Exemption 7(A) to protect its institutional law enforcement interests invariably would serve to protect the interests of the defendants to the prosecution as well. </a:t>
            </a:r>
          </a:p>
          <a:p>
            <a:pPr marL="742946" lvl="4" eaLnBrk="1" hangingPunct="1">
              <a:lnSpc>
                <a:spcPct val="90000"/>
              </a:lnSpc>
              <a:buFontTx/>
              <a:buChar char="•"/>
              <a:defRPr/>
            </a:pPr>
            <a:endParaRPr lang="en-US" sz="900" u="sng" dirty="0"/>
          </a:p>
          <a:p>
            <a:pPr marL="60325" lvl="4" eaLnBrk="1" hangingPunct="1">
              <a:lnSpc>
                <a:spcPct val="90000"/>
              </a:lnSpc>
              <a:buFontTx/>
              <a:buChar char="•"/>
              <a:defRPr/>
            </a:pPr>
            <a:r>
              <a:rPr lang="en-US" sz="900" u="sng" dirty="0"/>
              <a:t>Background:</a:t>
            </a:r>
            <a:r>
              <a:rPr lang="en-US" sz="900" dirty="0"/>
              <a:t>  Exemption 7(B) has been featured prominently in only one FOIA case to date, </a:t>
            </a:r>
            <a:r>
              <a:rPr lang="en-US" sz="900" u="sng" dirty="0"/>
              <a:t>Washington Post Co. v. United States Department of Justice</a:t>
            </a:r>
            <a:r>
              <a:rPr lang="en-US" sz="900" dirty="0"/>
              <a:t>.  At issue was whether public disclosure of a pharmaceutical company's internal self-evaluation report, submitted to the Justice Department in connection with a grand jury investigation, would jeopardize the company's ability to receive a fair and impartial civil adjudication of several personal injury cases pending against it.  In remanding the case for further consideration, the Court of Appeals for the District of Columbia articulated a two-part standard to be employed in determining Exemption 7(B)'s applicability: "(1) that a trial or adjudication is pending or truly imminent; and (2) that it is more probable than not that disclosure of the material sought would seriously interfere with the fairness of those proceedings.”   Although the D.C. Circuit in </a:t>
            </a:r>
            <a:r>
              <a:rPr lang="en-US" sz="900" u="sng" dirty="0"/>
              <a:t>Washington Post</a:t>
            </a:r>
            <a:r>
              <a:rPr lang="en-US" sz="900" dirty="0"/>
              <a:t> offered a single example of proper Exemption 7(B) applicability -- i.e., when "disclosure through FOIA would furnish access to a document not available under the discovery rules and thus would confer an unfair advantage on one of the parties" -- it did not limit the scope of the exemption to privileged documents only.</a:t>
            </a:r>
          </a:p>
          <a:p>
            <a:pPr marL="457198" lvl="3" eaLnBrk="1" hangingPunct="1">
              <a:lnSpc>
                <a:spcPct val="90000"/>
              </a:lnSpc>
              <a:defRPr/>
            </a:pPr>
            <a:endParaRPr lang="en-US" sz="900" u="sng" dirty="0"/>
          </a:p>
          <a:p>
            <a:pPr marL="457198" lvl="3" eaLnBrk="1" hangingPunct="1">
              <a:lnSpc>
                <a:spcPct val="90000"/>
              </a:lnSpc>
              <a:buFontTx/>
              <a:buChar char="•"/>
              <a:defRPr/>
            </a:pPr>
            <a:r>
              <a:rPr lang="en-US" sz="900" dirty="0"/>
              <a:t> (3) Information which could reasonably be expected to constitute an unwarranted invasion of personal privacy.  </a:t>
            </a:r>
          </a:p>
          <a:p>
            <a:pPr marL="742946" lvl="4" eaLnBrk="1" hangingPunct="1">
              <a:lnSpc>
                <a:spcPct val="90000"/>
              </a:lnSpc>
              <a:buFontTx/>
              <a:buChar char="•"/>
              <a:defRPr/>
            </a:pPr>
            <a:r>
              <a:rPr lang="en-US" sz="900" dirty="0"/>
              <a:t> This provides protection for personal information in law enforcement records. This exemption is the law enforcement counterpart to Exemption 6, which is the FOIA's fundamental privacy exemption. Whereas Exemption 6 routinely requires an identification and balancing of the relevant privacy and public interests, Exemption 7(C) can be even more "categorized" in its application. Courts are wary of the harm to their ability to control the use of discovery materials in the criminal case.  Moreover, disclosure of such material would seriously interfere with the fairness of the procedures as defined by Exemption 7(B).”  The District of Columbia Circuit held in </a:t>
            </a:r>
            <a:r>
              <a:rPr lang="en-US" sz="900" u="sng" dirty="0"/>
              <a:t>SafeCard Services v. SEC</a:t>
            </a:r>
            <a:r>
              <a:rPr lang="en-US" sz="900" dirty="0"/>
              <a:t> that the "categorical withholding" of information that identifies third parties in law enforcement records will ordinarily be appropriate under Exemption 7(C).</a:t>
            </a:r>
          </a:p>
          <a:p>
            <a:pPr marL="171449" lvl="1" eaLnBrk="1" hangingPunct="1">
              <a:lnSpc>
                <a:spcPct val="90000"/>
              </a:lnSpc>
              <a:defRPr/>
            </a:pPr>
            <a:endParaRPr lang="en-US" sz="900" dirty="0"/>
          </a:p>
          <a:p>
            <a:pPr eaLnBrk="1" hangingPunct="1">
              <a:lnSpc>
                <a:spcPct val="90000"/>
              </a:lnSpc>
              <a:buFontTx/>
              <a:buChar char="•"/>
              <a:defRPr/>
            </a:pPr>
            <a:endParaRPr lang="en-US" sz="500" dirty="0"/>
          </a:p>
          <a:p>
            <a:pPr eaLnBrk="1" hangingPunct="1">
              <a:lnSpc>
                <a:spcPct val="90000"/>
              </a:lnSpc>
              <a:buFontTx/>
              <a:buChar char="•"/>
              <a:defRPr/>
            </a:pPr>
            <a:endParaRPr lang="en-US" sz="500" dirty="0"/>
          </a:p>
          <a:p>
            <a:pPr marL="171449" lvl="1" eaLnBrk="1" hangingPunct="1">
              <a:lnSpc>
                <a:spcPct val="90000"/>
              </a:lnSpc>
              <a:defRPr/>
            </a:pPr>
            <a:endParaRPr lang="en-US" sz="500" dirty="0"/>
          </a:p>
        </p:txBody>
      </p:sp>
    </p:spTree>
    <p:extLst>
      <p:ext uri="{BB962C8B-B14F-4D97-AF65-F5344CB8AC3E}">
        <p14:creationId xmlns:p14="http://schemas.microsoft.com/office/powerpoint/2010/main" val="4283737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7854451E-D6BF-4016-8107-1F81C9187FA0}" type="slidenum">
              <a:rPr lang="en-US" smtClean="0">
                <a:latin typeface="Arial" pitchFamily="34" charset="0"/>
              </a:rPr>
              <a:pPr>
                <a:defRPr/>
              </a:pPr>
              <a:t>26</a:t>
            </a:fld>
            <a:endParaRPr lang="en-US" dirty="0">
              <a:latin typeface="Arial" pitchFamily="34" charset="0"/>
            </a:endParaRPr>
          </a:p>
        </p:txBody>
      </p:sp>
      <p:sp>
        <p:nvSpPr>
          <p:cNvPr id="91139" name="Rectangle 2"/>
          <p:cNvSpPr>
            <a:spLocks noGrp="1" noRot="1" noChangeAspect="1" noChangeArrowheads="1" noTextEdit="1"/>
          </p:cNvSpPr>
          <p:nvPr>
            <p:ph type="sldImg"/>
          </p:nvPr>
        </p:nvSpPr>
        <p:spPr>
          <a:xfrm>
            <a:off x="400050" y="695325"/>
            <a:ext cx="6186488" cy="3481388"/>
          </a:xfrm>
          <a:ln/>
        </p:spPr>
      </p:sp>
      <p:sp>
        <p:nvSpPr>
          <p:cNvPr id="91140" name="Rectangle 3"/>
          <p:cNvSpPr>
            <a:spLocks noGrp="1" noChangeArrowheads="1"/>
          </p:cNvSpPr>
          <p:nvPr>
            <p:ph type="body" idx="1"/>
          </p:nvPr>
        </p:nvSpPr>
        <p:spPr>
          <a:xfrm>
            <a:off x="297977" y="4184024"/>
            <a:ext cx="6314556" cy="4883480"/>
          </a:xfrm>
          <a:noFill/>
          <a:ln/>
        </p:spPr>
        <p:txBody>
          <a:bodyPr/>
          <a:lstStyle/>
          <a:p>
            <a:pPr eaLnBrk="1" hangingPunct="1">
              <a:lnSpc>
                <a:spcPct val="90000"/>
              </a:lnSpc>
              <a:buFontTx/>
              <a:buChar char="•"/>
            </a:pPr>
            <a:r>
              <a:rPr lang="en-US" sz="800" b="1" dirty="0">
                <a:latin typeface="Arial" pitchFamily="34" charset="0"/>
              </a:rPr>
              <a:t> Instructor Comments (Continued)</a:t>
            </a:r>
            <a:endParaRPr lang="en-US" sz="800" dirty="0">
              <a:latin typeface="Arial" pitchFamily="34" charset="0"/>
            </a:endParaRPr>
          </a:p>
          <a:p>
            <a:pPr marL="400048" lvl="3" eaLnBrk="1" hangingPunct="1">
              <a:lnSpc>
                <a:spcPct val="90000"/>
              </a:lnSpc>
              <a:buFontTx/>
              <a:buChar char="•"/>
            </a:pPr>
            <a:r>
              <a:rPr lang="en-US" sz="800" dirty="0">
                <a:latin typeface="Arial" pitchFamily="34" charset="0"/>
              </a:rPr>
              <a:t> (4) Information which could reasonably be expected to disclose the identity of a confidential source . . . In a criminal or national security invest. </a:t>
            </a:r>
          </a:p>
          <a:p>
            <a:pPr marL="800096" lvl="4" eaLnBrk="1" hangingPunct="1">
              <a:lnSpc>
                <a:spcPct val="90000"/>
              </a:lnSpc>
              <a:buFontTx/>
              <a:buChar char="•"/>
            </a:pPr>
            <a:r>
              <a:rPr lang="en-US" sz="800" dirty="0">
                <a:latin typeface="Arial" pitchFamily="34" charset="0"/>
              </a:rPr>
              <a:t> Exemption 7(D) provides protection for "records or information compiled for law enforcement purposes [which] could reasonably be expected to disclose the identity of a confidential source, including a State, local, or foreign agency or authority or any private institution which furnished information on a confidential basis, and, in the case of a record or information compiled by a criminal law enforcement authority in the course of a criminal investigation or by an agency conducting a lawful national security intelligence investigation, information furnished by a confidential source.“</a:t>
            </a:r>
          </a:p>
          <a:p>
            <a:pPr marL="800096" lvl="4" eaLnBrk="1" hangingPunct="1">
              <a:lnSpc>
                <a:spcPct val="90000"/>
              </a:lnSpc>
              <a:buFontTx/>
              <a:buChar char="•"/>
            </a:pPr>
            <a:r>
              <a:rPr lang="en-US" sz="800" dirty="0">
                <a:latin typeface="Arial" pitchFamily="34" charset="0"/>
              </a:rPr>
              <a:t> It has long been recognized that Exemption 7(D) affords the most comprehensive protection of all of the FOIA's law enforcement exemptions. Both Congress and the courts have clearly manifested their appreciation that a "robust" Exemption 7(D) is important to ensure that "confidential sources are not lost through retaliation against the sources for past disclosure or because of the sources' fear of future disclosure.”  Sources' identities are protected wherever they have provided information either under an express promise of confidentiality or "under circumstances from which such an assurance could be reasonably inferred."  </a:t>
            </a:r>
          </a:p>
          <a:p>
            <a:pPr marL="400048" lvl="3" eaLnBrk="1" hangingPunct="1">
              <a:lnSpc>
                <a:spcPct val="90000"/>
              </a:lnSpc>
              <a:buFontTx/>
              <a:buChar char="•"/>
            </a:pPr>
            <a:r>
              <a:rPr lang="en-US" sz="800" dirty="0">
                <a:latin typeface="Arial" pitchFamily="34" charset="0"/>
              </a:rPr>
              <a:t> (5) Information which would disclose techniques and procedures for law enforcement investigations or prosecutions, or would disclose guidelines for law enforcement investigations or prosecutions if such disclosure could reasonably be expected to risk circumvention of the law.</a:t>
            </a:r>
          </a:p>
          <a:p>
            <a:pPr marL="800096" lvl="4" eaLnBrk="1" hangingPunct="1">
              <a:lnSpc>
                <a:spcPct val="90000"/>
              </a:lnSpc>
              <a:buFontTx/>
              <a:buChar char="•"/>
            </a:pPr>
            <a:r>
              <a:rPr lang="en-US" sz="800" dirty="0">
                <a:latin typeface="Arial" pitchFamily="34" charset="0"/>
              </a:rPr>
              <a:t> Exemption 7(E) is comprised of two distinct protective clauses. The first clause permits the withholding of "records or information compiled for law enforcement purposes . . . [that] would disclose techniques and procedures for law enforcement investigations or prosecutions." This clause is phrased in such a way so as to not require a showing of any particular determination of harm -- or risk of circumvention of law -- that would be caused by disclosure of the records or information within its coverage.</a:t>
            </a:r>
          </a:p>
          <a:p>
            <a:pPr marL="800096" lvl="4" eaLnBrk="1" hangingPunct="1">
              <a:lnSpc>
                <a:spcPct val="90000"/>
              </a:lnSpc>
              <a:buFontTx/>
              <a:buChar char="•"/>
            </a:pPr>
            <a:r>
              <a:rPr lang="en-US" sz="800" dirty="0">
                <a:latin typeface="Arial" pitchFamily="34" charset="0"/>
              </a:rPr>
              <a:t>The second clause protects guidelines for law enforcement investigations or prosecutions if their disclosure could reasonably be expected to risk circumvention of the law.  It has a distinct harm standard built into it.  Agencies should therefore focus on the portions of those guidelines that correlate to a particular harm to law enforcement efforts but at the same time make every effort to meet the obligations to disclose all reasonably segregable non-exempt information. </a:t>
            </a:r>
          </a:p>
          <a:p>
            <a:pPr marL="400048" lvl="3" eaLnBrk="1" hangingPunct="1">
              <a:lnSpc>
                <a:spcPct val="90000"/>
              </a:lnSpc>
              <a:buFontTx/>
              <a:buChar char="•"/>
            </a:pPr>
            <a:r>
              <a:rPr lang="en-US" sz="800" dirty="0">
                <a:latin typeface="Arial" pitchFamily="34" charset="0"/>
              </a:rPr>
              <a:t> (6) Information which could reasonably be expected to endanger the life or physical safety of any person.</a:t>
            </a:r>
          </a:p>
          <a:p>
            <a:pPr marL="800096" lvl="4" eaLnBrk="1" hangingPunct="1">
              <a:lnSpc>
                <a:spcPct val="90000"/>
              </a:lnSpc>
              <a:buFontTx/>
              <a:buChar char="•"/>
            </a:pPr>
            <a:r>
              <a:rPr lang="en-US" sz="800" dirty="0">
                <a:latin typeface="Arial" pitchFamily="34" charset="0"/>
              </a:rPr>
              <a:t> Exemption 7(F) permits the withholding of law enforcement-related information necessary to protect the physical safety of a wide range of individuals. This exemption provides broad protection to "any individual" when disclosure of information about him "could reasonably be expected to endanger [his] life or physical safety.“  Now, in the current post-September 11, 2001 homeland security environment, Exemption 7(F) provides vital new avenues of protection for sensitive information that could prove deadly if obtained by those seeking to do harm to the public on a large scale. </a:t>
            </a:r>
          </a:p>
          <a:p>
            <a:pPr marL="800096" lvl="4" eaLnBrk="1" hangingPunct="1">
              <a:lnSpc>
                <a:spcPct val="90000"/>
              </a:lnSpc>
            </a:pPr>
            <a:r>
              <a:rPr lang="en-US" sz="800" u="sng" dirty="0">
                <a:latin typeface="Arial" pitchFamily="34" charset="0"/>
              </a:rPr>
              <a:t>Example:</a:t>
            </a:r>
            <a:r>
              <a:rPr lang="en-US" sz="800" dirty="0">
                <a:latin typeface="Arial" pitchFamily="34" charset="0"/>
              </a:rPr>
              <a:t>  Exemption 7(E) can be used to protect against disclosure of "inundation maps" that showed projected patterns in which downstream areas would be catastrophically flooded in the event of breaches in nearby dams.  The court reasoned that releasing such information in the face of current homeland security concerns "could increase the risk of an attack" on one dam over another, and on such dam targets overall, because terrorists would be able to use these maps to estimate the amount of damage and carnage caused by flooding.</a:t>
            </a:r>
          </a:p>
          <a:p>
            <a:pPr marL="285748" lvl="2" eaLnBrk="1" hangingPunct="1">
              <a:lnSpc>
                <a:spcPct val="90000"/>
              </a:lnSpc>
            </a:pPr>
            <a:endParaRPr lang="en-US" sz="800" u="sng" dirty="0">
              <a:latin typeface="Arial" pitchFamily="34" charset="0"/>
            </a:endParaRPr>
          </a:p>
          <a:p>
            <a:pPr marL="171449" lvl="1" eaLnBrk="1" hangingPunct="1">
              <a:lnSpc>
                <a:spcPct val="90000"/>
              </a:lnSpc>
            </a:pPr>
            <a:r>
              <a:rPr lang="en-US" sz="800" dirty="0">
                <a:latin typeface="Arial" pitchFamily="34" charset="0"/>
              </a:rPr>
              <a:t>  </a:t>
            </a:r>
          </a:p>
          <a:p>
            <a:pPr eaLnBrk="1" hangingPunct="1">
              <a:lnSpc>
                <a:spcPct val="90000"/>
              </a:lnSpc>
              <a:buFontTx/>
              <a:buChar char="•"/>
            </a:pPr>
            <a:endParaRPr lang="en-US" sz="800" dirty="0">
              <a:latin typeface="Arial" pitchFamily="34" charset="0"/>
            </a:endParaRPr>
          </a:p>
          <a:p>
            <a:pPr eaLnBrk="1" hangingPunct="1">
              <a:lnSpc>
                <a:spcPct val="90000"/>
              </a:lnSpc>
              <a:buFontTx/>
              <a:buChar char="•"/>
            </a:pPr>
            <a:endParaRPr lang="en-US" sz="500" dirty="0">
              <a:latin typeface="Arial" pitchFamily="34" charset="0"/>
            </a:endParaRPr>
          </a:p>
          <a:p>
            <a:pPr marL="171449" lvl="1" eaLnBrk="1" hangingPunct="1">
              <a:lnSpc>
                <a:spcPct val="90000"/>
              </a:lnSpc>
            </a:pPr>
            <a:endParaRPr lang="en-US" sz="500" dirty="0">
              <a:latin typeface="Arial" pitchFamily="34" charset="0"/>
            </a:endParaRPr>
          </a:p>
        </p:txBody>
      </p:sp>
    </p:spTree>
    <p:extLst>
      <p:ext uri="{BB962C8B-B14F-4D97-AF65-F5344CB8AC3E}">
        <p14:creationId xmlns:p14="http://schemas.microsoft.com/office/powerpoint/2010/main" val="2367058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2F1427E5-2A99-41B8-B4D0-92E94DD589BD}" type="slidenum">
              <a:rPr lang="en-US" smtClean="0">
                <a:latin typeface="Arial" pitchFamily="34" charset="0"/>
              </a:rPr>
              <a:pPr>
                <a:defRPr/>
              </a:pPr>
              <a:t>27</a:t>
            </a:fld>
            <a:endParaRPr lang="en-US" dirty="0">
              <a:latin typeface="Arial" pitchFamily="34" charset="0"/>
            </a:endParaRPr>
          </a:p>
        </p:txBody>
      </p:sp>
      <p:sp>
        <p:nvSpPr>
          <p:cNvPr id="92163" name="Rectangle 2"/>
          <p:cNvSpPr>
            <a:spLocks noGrp="1" noRot="1" noChangeAspect="1" noChangeArrowheads="1" noTextEdit="1"/>
          </p:cNvSpPr>
          <p:nvPr>
            <p:ph type="sldImg"/>
          </p:nvPr>
        </p:nvSpPr>
        <p:spPr>
          <a:xfrm>
            <a:off x="411163" y="701675"/>
            <a:ext cx="6165850" cy="3468688"/>
          </a:xfrm>
          <a:ln/>
        </p:spPr>
      </p:sp>
      <p:sp>
        <p:nvSpPr>
          <p:cNvPr id="83972" name="Rectangle 3"/>
          <p:cNvSpPr>
            <a:spLocks noGrp="1" noChangeArrowheads="1"/>
          </p:cNvSpPr>
          <p:nvPr>
            <p:ph type="body" idx="1"/>
          </p:nvPr>
        </p:nvSpPr>
        <p:spPr>
          <a:xfrm>
            <a:off x="297977" y="4184024"/>
            <a:ext cx="6314556" cy="4883480"/>
          </a:xfrm>
          <a:ln/>
        </p:spPr>
        <p:txBody>
          <a:bodyPr/>
          <a:lstStyle/>
          <a:p>
            <a:pPr eaLnBrk="1" hangingPunct="1">
              <a:lnSpc>
                <a:spcPct val="90000"/>
              </a:lnSpc>
              <a:buFontTx/>
              <a:buChar char="•"/>
              <a:defRPr/>
            </a:pPr>
            <a:r>
              <a:rPr lang="en-US" sz="900" b="1" dirty="0"/>
              <a:t> </a:t>
            </a:r>
            <a:r>
              <a:rPr lang="en-US" sz="800" b="1" dirty="0"/>
              <a:t>Instructor Comments:</a:t>
            </a:r>
          </a:p>
          <a:p>
            <a:pPr marL="403222" lvl="3" eaLnBrk="1" hangingPunct="1">
              <a:lnSpc>
                <a:spcPct val="90000"/>
              </a:lnSpc>
              <a:buFontTx/>
              <a:buChar char="•"/>
              <a:defRPr/>
            </a:pPr>
            <a:r>
              <a:rPr lang="en-US" sz="800" dirty="0"/>
              <a:t> In a nutshell it is appropriate in certain circumstances to neither admit nor deny the existence of records.  This is also known as a Glomar Response.  It is used when denying a request itself would reveal information that is intended to be protected.  It is not limited to Exemption 1 cases.  </a:t>
            </a:r>
          </a:p>
          <a:p>
            <a:pPr marL="403222" lvl="3" eaLnBrk="1" hangingPunct="1">
              <a:lnSpc>
                <a:spcPct val="90000"/>
              </a:lnSpc>
              <a:buFontTx/>
              <a:buChar char="•"/>
              <a:defRPr/>
            </a:pPr>
            <a:r>
              <a:rPr lang="en-US" sz="800" dirty="0"/>
              <a:t> A Glomar response may occur when an agency avoids a decision on the release of records if the fact of the existence of the records is in itself classifiable. In a FOIA case involving a request for records pertaining to the submarine retrieval ship the Glomar Explorer, an appeals court allowed the CIA to neither confirm nor deny the existence of the requested records. The "Glomar" response has been routinely invoked if an agency wishes to withhold disclosing the existence or lack of existence of records.  </a:t>
            </a:r>
          </a:p>
          <a:p>
            <a:pPr marL="857246" lvl="4" eaLnBrk="1" hangingPunct="1">
              <a:lnSpc>
                <a:spcPct val="90000"/>
              </a:lnSpc>
              <a:buFontTx/>
              <a:buChar char="•"/>
              <a:defRPr/>
            </a:pPr>
            <a:r>
              <a:rPr lang="en-US" sz="800" u="sng" dirty="0"/>
              <a:t> Taylor v. Dep't of Justice</a:t>
            </a:r>
            <a:r>
              <a:rPr lang="en-US" sz="800" dirty="0"/>
              <a:t>, No. 00-2688 (D.D.C. June 18, 2003) (holding there is no public interest in disclosure of third-party information that might assist a convict in challenging his conviction; FBI properly refused to confirm or deny the existence of records on living persons).</a:t>
            </a:r>
          </a:p>
          <a:p>
            <a:pPr marL="857246" lvl="4" eaLnBrk="1" hangingPunct="1">
              <a:lnSpc>
                <a:spcPct val="90000"/>
              </a:lnSpc>
              <a:buFontTx/>
              <a:buChar char="•"/>
              <a:defRPr/>
            </a:pPr>
            <a:r>
              <a:rPr lang="en-US" sz="800" u="sng" dirty="0"/>
              <a:t> Ojuaju v. United States</a:t>
            </a:r>
            <a:r>
              <a:rPr lang="en-US" sz="800" dirty="0"/>
              <a:t>, No. 00-5454, 2002 WL 856684 (D.C. Cir. May 7, 2002) (Marshall Service properly refused to confirm or deny the existence of records regarding an escapee-turned-informant/witness at the requestor’s trial).</a:t>
            </a:r>
          </a:p>
          <a:p>
            <a:pPr marL="857246" lvl="4" eaLnBrk="1" hangingPunct="1">
              <a:lnSpc>
                <a:spcPct val="90000"/>
              </a:lnSpc>
              <a:buFontTx/>
              <a:buChar char="•"/>
              <a:defRPr/>
            </a:pPr>
            <a:r>
              <a:rPr lang="en-US" sz="800" u="sng" dirty="0"/>
              <a:t> Pusa v. FBI</a:t>
            </a:r>
            <a:r>
              <a:rPr lang="en-US" sz="800" dirty="0"/>
              <a:t>, No. 01-56088, 2002 WL 464760 (9th Cir. Mar 21, 2002) (FBI properly refused to confirm or deny existence of records pertaining to communications between FBI and certain named third parties); </a:t>
            </a:r>
            <a:r>
              <a:rPr lang="en-US" sz="800" i="1" dirty="0"/>
              <a:t>see also</a:t>
            </a:r>
            <a:r>
              <a:rPr lang="en-US" sz="800" dirty="0"/>
              <a:t>, DOD Reg. 5400.7-R, para. C3.2.1.7.1.3.1-3.</a:t>
            </a:r>
          </a:p>
          <a:p>
            <a:pPr marL="0" lvl="3" eaLnBrk="1" hangingPunct="1">
              <a:lnSpc>
                <a:spcPct val="90000"/>
              </a:lnSpc>
              <a:defRPr/>
            </a:pPr>
            <a:r>
              <a:rPr lang="en-US" sz="800" u="sng" dirty="0"/>
              <a:t>Background:</a:t>
            </a:r>
          </a:p>
          <a:p>
            <a:pPr marL="342899" lvl="3" eaLnBrk="1" hangingPunct="1">
              <a:lnSpc>
                <a:spcPct val="90000"/>
              </a:lnSpc>
              <a:buFontTx/>
              <a:buChar char="•"/>
              <a:defRPr/>
            </a:pPr>
            <a:r>
              <a:rPr lang="en-US" sz="800" dirty="0"/>
              <a:t> The mission of Glomar Explorer was to raise a Soviet nuclear submarine that had sunk in the Pacific, resting on the ocean floor nearly 17,000 ft. (5,200 m) down. The Soviet Golf-II Class ballistic missile submarine sank on April 11, 1968, approximately 750 miles northwest of Hawaii. Naval intelligence at Pearl Harbor had tracked the submarine and learned of its fate through underwater listening devices.</a:t>
            </a:r>
          </a:p>
          <a:p>
            <a:pPr marL="342899" lvl="3" eaLnBrk="1" hangingPunct="1">
              <a:lnSpc>
                <a:spcPct val="90000"/>
              </a:lnSpc>
              <a:buFontTx/>
              <a:buChar char="•"/>
              <a:defRPr/>
            </a:pPr>
            <a:r>
              <a:rPr lang="en-US" sz="800" dirty="0"/>
              <a:t> Oceanographers have long known that parts of the Pacific sea floor at depths between 14,000 ft. and 17,000 ft. are carpeted with so-called manganese nodules, potato-size chunks of manganese mixed with iron, nickel, cobalt and other useful metals. In the 1970s, Howard Hughes used the Deep Ocean Mining Project [DOMP] search for nodules as a cover for building the ship Glomar Explorer. </a:t>
            </a:r>
          </a:p>
          <a:p>
            <a:pPr marL="342899" lvl="3" eaLnBrk="1" hangingPunct="1">
              <a:lnSpc>
                <a:spcPct val="90000"/>
              </a:lnSpc>
              <a:buFontTx/>
              <a:buChar char="•"/>
              <a:defRPr/>
            </a:pPr>
            <a:r>
              <a:rPr lang="en-US" sz="800" dirty="0"/>
              <a:t> After stories that the CIA had approached the news media to convince them to discontinue publication of stories related to the Glomar Explorer, Harriet Ann Phillippi, a journalist, filed a FOIA request with the CIA for any records that might exist which reveal the CIA’s contact with members of the media to attempt to persuade them not to publish articles concerning the activities of the Glomar Explorer. The CIA responded by refusing to neither confirm nor deny the existence of any responsive records. The CIA claimed that any records that might exist which may reveal any CIA connection with or interest in the activities of the Glomar Explorer, or any evidence that might reveal the existence of records of this type would be classified, and therefore, exempt from disclosure under exemption 1 of the FOIA. They also insisted that exemption 3 applied, as the National Security Act of 1947 precluded them from releasing information related to the functions of CIA personnel. This was the first instance of an agency using the "can neither confirm nor deny" answer in response to a FOIA request. Since then, the terms "Glomar response," and "Glomarization" are used to describe an agency’s response when they can neither confirm nor deny whether records exist. </a:t>
            </a:r>
          </a:p>
          <a:p>
            <a:pPr marL="228599" lvl="2" eaLnBrk="1" hangingPunct="1">
              <a:lnSpc>
                <a:spcPct val="90000"/>
              </a:lnSpc>
              <a:defRPr/>
            </a:pPr>
            <a:endParaRPr lang="en-US" sz="800" u="sng" dirty="0"/>
          </a:p>
        </p:txBody>
      </p:sp>
    </p:spTree>
    <p:extLst>
      <p:ext uri="{BB962C8B-B14F-4D97-AF65-F5344CB8AC3E}">
        <p14:creationId xmlns:p14="http://schemas.microsoft.com/office/powerpoint/2010/main" val="2106263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a:defRPr/>
            </a:pPr>
            <a:fld id="{31DB6143-9349-486A-9C0E-D815FEE37948}" type="slidenum">
              <a:rPr lang="en-US" smtClean="0">
                <a:latin typeface="Arial" pitchFamily="34" charset="0"/>
              </a:rPr>
              <a:pPr>
                <a:defRPr/>
              </a:pPr>
              <a:t>28</a:t>
            </a:fld>
            <a:endParaRPr lang="en-US" dirty="0">
              <a:latin typeface="Arial" pitchFamily="34" charset="0"/>
            </a:endParaRPr>
          </a:p>
        </p:txBody>
      </p:sp>
      <p:sp>
        <p:nvSpPr>
          <p:cNvPr id="93187" name="Rectangle 2"/>
          <p:cNvSpPr>
            <a:spLocks noGrp="1" noRot="1" noChangeAspect="1" noChangeArrowheads="1" noTextEdit="1"/>
          </p:cNvSpPr>
          <p:nvPr>
            <p:ph type="sldImg"/>
          </p:nvPr>
        </p:nvSpPr>
        <p:spPr>
          <a:xfrm>
            <a:off x="411163" y="701675"/>
            <a:ext cx="6165850" cy="3468688"/>
          </a:xfrm>
          <a:ln/>
        </p:spPr>
      </p:sp>
      <p:sp>
        <p:nvSpPr>
          <p:cNvPr id="93188" name="Rectangle 3"/>
          <p:cNvSpPr>
            <a:spLocks noGrp="1" noChangeArrowheads="1"/>
          </p:cNvSpPr>
          <p:nvPr>
            <p:ph type="body" idx="1"/>
          </p:nvPr>
        </p:nvSpPr>
        <p:spPr>
          <a:xfrm>
            <a:off x="602293" y="4400220"/>
            <a:ext cx="5934162" cy="4177665"/>
          </a:xfrm>
          <a:noFill/>
          <a:ln/>
        </p:spPr>
        <p:txBody>
          <a:bodyPr/>
          <a:lstStyle/>
          <a:p>
            <a:pPr eaLnBrk="1" hangingPunct="1">
              <a:lnSpc>
                <a:spcPct val="90000"/>
              </a:lnSpc>
              <a:buFontTx/>
              <a:buChar char="•"/>
            </a:pPr>
            <a:r>
              <a:rPr lang="en-US" sz="900" b="1" dirty="0">
                <a:latin typeface="Arial" pitchFamily="34" charset="0"/>
              </a:rPr>
              <a:t> Instructor Comments:</a:t>
            </a:r>
          </a:p>
          <a:p>
            <a:pPr marL="457198" lvl="3" eaLnBrk="1" hangingPunct="1">
              <a:lnSpc>
                <a:spcPct val="90000"/>
              </a:lnSpc>
              <a:buFontTx/>
              <a:buChar char="•"/>
            </a:pPr>
            <a:r>
              <a:rPr lang="en-US" sz="900" dirty="0">
                <a:latin typeface="Arial" pitchFamily="34" charset="0"/>
              </a:rPr>
              <a:t> The Exclusions expressly authorize federal law enforcement agencies, for especially sensitive records under certain specified circumstances, to "treat the records as not subject to the requirements of [the FOIA].” This is rarely used.  Use must be coordinated with the DoJ.</a:t>
            </a:r>
          </a:p>
          <a:p>
            <a:pPr marL="228599" lvl="2" eaLnBrk="1" hangingPunct="1">
              <a:lnSpc>
                <a:spcPct val="90000"/>
              </a:lnSpc>
              <a:buFontTx/>
              <a:buChar char="•"/>
            </a:pPr>
            <a:endParaRPr lang="en-US" sz="900" b="1" dirty="0">
              <a:latin typeface="Arial" pitchFamily="34" charset="0"/>
            </a:endParaRPr>
          </a:p>
          <a:p>
            <a:pPr marL="457198" lvl="3" eaLnBrk="1" hangingPunct="1">
              <a:lnSpc>
                <a:spcPct val="90000"/>
              </a:lnSpc>
              <a:buFontTx/>
              <a:buChar char="•"/>
            </a:pPr>
            <a:r>
              <a:rPr lang="en-US" sz="900" b="1" u="sng" dirty="0">
                <a:latin typeface="Arial" pitchFamily="34" charset="0"/>
              </a:rPr>
              <a:t> Exclusion 1</a:t>
            </a:r>
          </a:p>
          <a:p>
            <a:pPr marL="857246" lvl="4" eaLnBrk="1" hangingPunct="1">
              <a:lnSpc>
                <a:spcPct val="90000"/>
              </a:lnSpc>
              <a:buFontTx/>
              <a:buChar char="•"/>
            </a:pPr>
            <a:r>
              <a:rPr lang="en-US" sz="900" dirty="0">
                <a:latin typeface="Arial" pitchFamily="34" charset="0"/>
              </a:rPr>
              <a:t> Investigation or proceedings involving possible criminal law violation, </a:t>
            </a:r>
            <a:r>
              <a:rPr lang="en-US" sz="900" u="sng" dirty="0">
                <a:latin typeface="Arial" pitchFamily="34" charset="0"/>
              </a:rPr>
              <a:t>and</a:t>
            </a:r>
          </a:p>
          <a:p>
            <a:pPr marL="857246" lvl="4" eaLnBrk="1" hangingPunct="1">
              <a:lnSpc>
                <a:spcPct val="90000"/>
              </a:lnSpc>
              <a:buFontTx/>
              <a:buChar char="•"/>
            </a:pPr>
            <a:r>
              <a:rPr lang="en-US" sz="900" dirty="0">
                <a:latin typeface="Arial" pitchFamily="34" charset="0"/>
              </a:rPr>
              <a:t> Subject unaware of pendency of investigation or proceedings, </a:t>
            </a:r>
            <a:r>
              <a:rPr lang="en-US" sz="900" u="sng" dirty="0">
                <a:latin typeface="Arial" pitchFamily="34" charset="0"/>
              </a:rPr>
              <a:t>and</a:t>
            </a:r>
          </a:p>
          <a:p>
            <a:pPr marL="857246" lvl="4" eaLnBrk="1" hangingPunct="1">
              <a:lnSpc>
                <a:spcPct val="90000"/>
              </a:lnSpc>
              <a:buFontTx/>
              <a:buChar char="•"/>
            </a:pPr>
            <a:r>
              <a:rPr lang="en-US" sz="900" dirty="0">
                <a:latin typeface="Arial" pitchFamily="34" charset="0"/>
              </a:rPr>
              <a:t> Disclosure of existence of records could reasonably be expected to interfere with enforcement proceedings.</a:t>
            </a:r>
          </a:p>
          <a:p>
            <a:pPr marL="457198" lvl="3" eaLnBrk="1" hangingPunct="1">
              <a:lnSpc>
                <a:spcPct val="90000"/>
              </a:lnSpc>
              <a:buFontTx/>
              <a:buChar char="•"/>
            </a:pPr>
            <a:endParaRPr lang="en-US" sz="900" b="1" u="sng" dirty="0">
              <a:latin typeface="Arial" pitchFamily="34" charset="0"/>
            </a:endParaRPr>
          </a:p>
          <a:p>
            <a:pPr marL="457198" lvl="3" eaLnBrk="1" hangingPunct="1">
              <a:lnSpc>
                <a:spcPct val="90000"/>
              </a:lnSpc>
              <a:buFontTx/>
              <a:buChar char="•"/>
            </a:pPr>
            <a:r>
              <a:rPr lang="en-US" sz="900" b="1" u="sng" dirty="0">
                <a:latin typeface="Arial" pitchFamily="34" charset="0"/>
              </a:rPr>
              <a:t> Exclusion 2</a:t>
            </a:r>
          </a:p>
          <a:p>
            <a:pPr marL="857246" lvl="4" eaLnBrk="1" hangingPunct="1">
              <a:lnSpc>
                <a:spcPct val="90000"/>
              </a:lnSpc>
              <a:buFontTx/>
              <a:buChar char="•"/>
            </a:pPr>
            <a:r>
              <a:rPr lang="en-US" sz="900" dirty="0">
                <a:latin typeface="Arial" pitchFamily="34" charset="0"/>
              </a:rPr>
              <a:t> Deals primarily with undisclosed and unconfirmed confidential sources.</a:t>
            </a:r>
          </a:p>
          <a:p>
            <a:pPr marL="857246" lvl="4" eaLnBrk="1" hangingPunct="1">
              <a:lnSpc>
                <a:spcPct val="90000"/>
              </a:lnSpc>
              <a:buFontTx/>
              <a:buChar char="•"/>
            </a:pPr>
            <a:r>
              <a:rPr lang="en-US" sz="900" dirty="0">
                <a:latin typeface="Arial" pitchFamily="34" charset="0"/>
              </a:rPr>
              <a:t> Informant records maintained under informant’s name or identifier, </a:t>
            </a:r>
            <a:r>
              <a:rPr lang="en-US" sz="900" u="sng" dirty="0">
                <a:latin typeface="Arial" pitchFamily="34" charset="0"/>
              </a:rPr>
              <a:t>and</a:t>
            </a:r>
          </a:p>
          <a:p>
            <a:pPr marL="857246" lvl="4" eaLnBrk="1" hangingPunct="1">
              <a:lnSpc>
                <a:spcPct val="90000"/>
              </a:lnSpc>
              <a:buFontTx/>
              <a:buChar char="•"/>
            </a:pPr>
            <a:r>
              <a:rPr lang="en-US" sz="900" dirty="0">
                <a:latin typeface="Arial" pitchFamily="34" charset="0"/>
              </a:rPr>
              <a:t> Maintained by a criminal law enforcement agency, </a:t>
            </a:r>
            <a:r>
              <a:rPr lang="en-US" sz="900" u="sng" dirty="0">
                <a:latin typeface="Arial" pitchFamily="34" charset="0"/>
              </a:rPr>
              <a:t>Unless</a:t>
            </a:r>
            <a:r>
              <a:rPr lang="en-US" sz="900" dirty="0">
                <a:latin typeface="Arial" pitchFamily="34" charset="0"/>
              </a:rPr>
              <a:t> informant’s status as an informant has been officially confirmed.</a:t>
            </a:r>
          </a:p>
          <a:p>
            <a:pPr marL="857246" lvl="4" eaLnBrk="1" hangingPunct="1">
              <a:lnSpc>
                <a:spcPct val="90000"/>
              </a:lnSpc>
            </a:pPr>
            <a:endParaRPr lang="en-US" sz="900" dirty="0">
              <a:latin typeface="Arial" pitchFamily="34" charset="0"/>
            </a:endParaRPr>
          </a:p>
          <a:p>
            <a:pPr marL="457198" lvl="3" eaLnBrk="1" hangingPunct="1">
              <a:lnSpc>
                <a:spcPct val="90000"/>
              </a:lnSpc>
              <a:buFontTx/>
              <a:buChar char="•"/>
            </a:pPr>
            <a:r>
              <a:rPr lang="en-US" sz="900" b="1" u="sng" dirty="0">
                <a:latin typeface="Arial" pitchFamily="34" charset="0"/>
              </a:rPr>
              <a:t> Exclusion 3</a:t>
            </a:r>
            <a:endParaRPr lang="en-US" sz="900" dirty="0">
              <a:latin typeface="Arial" pitchFamily="34" charset="0"/>
            </a:endParaRPr>
          </a:p>
          <a:p>
            <a:pPr marL="857246" lvl="4" eaLnBrk="1" hangingPunct="1">
              <a:lnSpc>
                <a:spcPct val="90000"/>
              </a:lnSpc>
              <a:buFontTx/>
              <a:buChar char="•"/>
            </a:pPr>
            <a:r>
              <a:rPr lang="en-US" sz="900" dirty="0">
                <a:latin typeface="Arial" pitchFamily="34" charset="0"/>
              </a:rPr>
              <a:t> Records maintained by FBI, </a:t>
            </a:r>
            <a:r>
              <a:rPr lang="en-US" sz="900" u="sng" dirty="0">
                <a:latin typeface="Arial" pitchFamily="34" charset="0"/>
              </a:rPr>
              <a:t>and</a:t>
            </a:r>
          </a:p>
          <a:p>
            <a:pPr marL="857246" lvl="4" eaLnBrk="1" hangingPunct="1">
              <a:lnSpc>
                <a:spcPct val="90000"/>
              </a:lnSpc>
              <a:buFontTx/>
              <a:buChar char="•"/>
            </a:pPr>
            <a:r>
              <a:rPr lang="en-US" sz="900" dirty="0">
                <a:latin typeface="Arial" pitchFamily="34" charset="0"/>
              </a:rPr>
              <a:t> Pertaining to foreign intelligence or counterintelligence, or international terrorism, </a:t>
            </a:r>
            <a:r>
              <a:rPr lang="en-US" sz="900" u="sng" dirty="0">
                <a:latin typeface="Arial" pitchFamily="34" charset="0"/>
              </a:rPr>
              <a:t>and</a:t>
            </a:r>
          </a:p>
          <a:p>
            <a:pPr marL="857246" lvl="4" eaLnBrk="1" hangingPunct="1">
              <a:lnSpc>
                <a:spcPct val="90000"/>
              </a:lnSpc>
              <a:buFontTx/>
              <a:buChar char="•"/>
            </a:pPr>
            <a:r>
              <a:rPr lang="en-US" sz="900" dirty="0">
                <a:latin typeface="Arial" pitchFamily="34" charset="0"/>
              </a:rPr>
              <a:t> Existence of records is classified.</a:t>
            </a:r>
          </a:p>
        </p:txBody>
      </p:sp>
    </p:spTree>
    <p:extLst>
      <p:ext uri="{BB962C8B-B14F-4D97-AF65-F5344CB8AC3E}">
        <p14:creationId xmlns:p14="http://schemas.microsoft.com/office/powerpoint/2010/main" val="849602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77F4DF79-AF40-4C8B-BC37-4DC0F4213701}" type="slidenum">
              <a:rPr lang="en-US" smtClean="0">
                <a:latin typeface="Arial" pitchFamily="34" charset="0"/>
              </a:rPr>
              <a:pPr>
                <a:defRPr/>
              </a:pPr>
              <a:t>29</a:t>
            </a:fld>
            <a:endParaRPr lang="en-US" dirty="0">
              <a:latin typeface="Arial" pitchFamily="34" charset="0"/>
            </a:endParaRPr>
          </a:p>
        </p:txBody>
      </p:sp>
      <p:sp>
        <p:nvSpPr>
          <p:cNvPr id="94211" name="Rectangle 2"/>
          <p:cNvSpPr>
            <a:spLocks noGrp="1" noRot="1" noChangeAspect="1" noChangeArrowheads="1" noTextEdit="1"/>
          </p:cNvSpPr>
          <p:nvPr>
            <p:ph type="sldImg"/>
          </p:nvPr>
        </p:nvSpPr>
        <p:spPr>
          <a:xfrm>
            <a:off x="912813" y="673100"/>
            <a:ext cx="5375275" cy="3024188"/>
          </a:xfrm>
          <a:ln/>
        </p:spPr>
      </p:sp>
      <p:sp>
        <p:nvSpPr>
          <p:cNvPr id="94212" name="Rectangle 3"/>
          <p:cNvSpPr>
            <a:spLocks noGrp="1" noChangeArrowheads="1"/>
          </p:cNvSpPr>
          <p:nvPr>
            <p:ph type="body" idx="1"/>
          </p:nvPr>
        </p:nvSpPr>
        <p:spPr>
          <a:xfrm>
            <a:off x="450134" y="3955110"/>
            <a:ext cx="5934162" cy="5188698"/>
          </a:xfrm>
          <a:noFill/>
          <a:ln/>
        </p:spPr>
        <p:txBody>
          <a:bodyPr/>
          <a:lstStyle/>
          <a:p>
            <a:pPr eaLnBrk="1" hangingPunct="1">
              <a:lnSpc>
                <a:spcPct val="80000"/>
              </a:lnSpc>
              <a:buFontTx/>
              <a:buChar char="•"/>
              <a:tabLst>
                <a:tab pos="1200143" algn="l"/>
              </a:tabLst>
            </a:pPr>
            <a:r>
              <a:rPr lang="en-US" sz="900" b="1" dirty="0">
                <a:latin typeface="Arial" pitchFamily="34" charset="0"/>
              </a:rPr>
              <a:t> Instructor Comments:</a:t>
            </a:r>
          </a:p>
          <a:p>
            <a:pPr marL="457198" marR="0" lvl="2" indent="0" algn="l" defTabSz="914400" rtl="0" eaLnBrk="1" fontAlgn="base" latinLnBrk="0" hangingPunct="1">
              <a:lnSpc>
                <a:spcPct val="80000"/>
              </a:lnSpc>
              <a:spcBef>
                <a:spcPct val="30000"/>
              </a:spcBef>
              <a:spcAft>
                <a:spcPct val="0"/>
              </a:spcAft>
              <a:buClrTx/>
              <a:buSzTx/>
              <a:buFontTx/>
              <a:buChar char="•"/>
              <a:tabLst>
                <a:tab pos="1200143" algn="l"/>
              </a:tabLst>
              <a:defRPr/>
            </a:pPr>
            <a:r>
              <a:rPr lang="en-US" sz="900" b="1" dirty="0">
                <a:latin typeface="Arial" pitchFamily="34" charset="0"/>
              </a:rPr>
              <a:t> </a:t>
            </a:r>
            <a:r>
              <a:rPr lang="en-US" sz="800" b="1" u="sng" dirty="0">
                <a:latin typeface="Arial" pitchFamily="34" charset="0"/>
              </a:rPr>
              <a:t>Fee restrictions</a:t>
            </a:r>
            <a:r>
              <a:rPr lang="en-US" sz="800" b="0" u="none" dirty="0">
                <a:latin typeface="Arial" pitchFamily="34" charset="0"/>
              </a:rPr>
              <a:t>.</a:t>
            </a:r>
            <a:r>
              <a:rPr lang="en-US" sz="800" b="0" u="none" baseline="0" dirty="0">
                <a:latin typeface="Arial" pitchFamily="34" charset="0"/>
              </a:rPr>
              <a:t> Under the FOIA Improvement Act of 2016, </a:t>
            </a:r>
            <a:r>
              <a:rPr lang="en-US" sz="900" b="0" i="0" u="none" strike="noStrike" kern="1200" baseline="0" dirty="0">
                <a:solidFill>
                  <a:schemeClr val="tx1"/>
                </a:solidFill>
                <a:latin typeface="Arial" charset="0"/>
                <a:ea typeface="+mn-ea"/>
                <a:cs typeface="+mn-cs"/>
              </a:rPr>
              <a:t>DoD Components must not charge commercial or “other” requesters search fees, or representatives of the news media or educational requesters duplication fees, if you do not respond within in 20 working days.</a:t>
            </a:r>
            <a:endParaRPr lang="en-US" sz="900" b="1" u="sng" dirty="0">
              <a:latin typeface="Arial" pitchFamily="34" charset="0"/>
            </a:endParaRPr>
          </a:p>
          <a:p>
            <a:pPr marL="457198" lvl="2" eaLnBrk="1" hangingPunct="1">
              <a:lnSpc>
                <a:spcPct val="80000"/>
              </a:lnSpc>
              <a:buFontTx/>
              <a:buChar char="•"/>
              <a:tabLst>
                <a:tab pos="1200143" algn="l"/>
              </a:tabLst>
            </a:pPr>
            <a:r>
              <a:rPr lang="en-US" sz="900" b="1" dirty="0">
                <a:latin typeface="Arial" pitchFamily="34" charset="0"/>
              </a:rPr>
              <a:t> </a:t>
            </a:r>
            <a:r>
              <a:rPr lang="en-US" sz="900" b="1" u="sng" dirty="0">
                <a:latin typeface="Arial" pitchFamily="34" charset="0"/>
              </a:rPr>
              <a:t>FOIA Processing Fees</a:t>
            </a:r>
            <a:r>
              <a:rPr lang="en-US" sz="900" dirty="0">
                <a:latin typeface="Arial" pitchFamily="34" charset="0"/>
              </a:rPr>
              <a:t>.  Charges are based on requestor’s status and purpose.  There are three categories of requesters:</a:t>
            </a:r>
          </a:p>
          <a:p>
            <a:pPr marL="800096" lvl="3" eaLnBrk="1" hangingPunct="1">
              <a:lnSpc>
                <a:spcPct val="80000"/>
              </a:lnSpc>
              <a:buFontTx/>
              <a:buChar char="•"/>
              <a:tabLst>
                <a:tab pos="1200143" algn="l"/>
              </a:tabLst>
            </a:pPr>
            <a:r>
              <a:rPr lang="en-US" sz="900" dirty="0">
                <a:latin typeface="Arial" pitchFamily="34" charset="0"/>
              </a:rPr>
              <a:t> First - Most favored category:  (1) educational or noncommercial scientific institutions (whose purpose is scholarly or scientific research) or (2) representatives of the news media are charged only for duplication costs after the first 100 pages.</a:t>
            </a:r>
          </a:p>
          <a:p>
            <a:pPr marL="800096" lvl="3" eaLnBrk="1" hangingPunct="1">
              <a:lnSpc>
                <a:spcPct val="80000"/>
              </a:lnSpc>
              <a:buFontTx/>
              <a:buChar char="•"/>
              <a:tabLst>
                <a:tab pos="1200143" algn="l"/>
              </a:tabLst>
            </a:pPr>
            <a:r>
              <a:rPr lang="en-US" sz="900" dirty="0">
                <a:latin typeface="Arial" pitchFamily="34" charset="0"/>
              </a:rPr>
              <a:t>Second - Least favored category:  requesters of records for commercial use are charged for search, duplication, and review. </a:t>
            </a:r>
          </a:p>
          <a:p>
            <a:pPr marL="800096" lvl="3" eaLnBrk="1" hangingPunct="1">
              <a:lnSpc>
                <a:spcPct val="80000"/>
              </a:lnSpc>
              <a:buFontTx/>
              <a:buChar char="•"/>
              <a:tabLst>
                <a:tab pos="1200143" algn="l"/>
              </a:tabLst>
            </a:pPr>
            <a:r>
              <a:rPr lang="en-US" sz="900" dirty="0">
                <a:latin typeface="Arial" pitchFamily="34" charset="0"/>
              </a:rPr>
              <a:t> Third category:  All other requesters are charged for search after the first 2 hours and duplication after the first 100 pages. (The fees shall be limited to reasonable standard charges for document search, duplication, and review).</a:t>
            </a:r>
          </a:p>
          <a:p>
            <a:pPr marL="800096" lvl="3" eaLnBrk="1" hangingPunct="1">
              <a:lnSpc>
                <a:spcPct val="80000"/>
              </a:lnSpc>
              <a:buFontTx/>
              <a:buChar char="•"/>
              <a:tabLst>
                <a:tab pos="1200143" algn="l"/>
              </a:tabLst>
            </a:pPr>
            <a:r>
              <a:rPr lang="en-US" sz="900" dirty="0">
                <a:latin typeface="Arial" pitchFamily="34" charset="0"/>
              </a:rPr>
              <a:t> In order to determine whether the fee waiver requirement has been met, agencies should consider the following factors in sequence.</a:t>
            </a:r>
          </a:p>
          <a:p>
            <a:pPr marL="1200143" lvl="4" eaLnBrk="1" hangingPunct="1">
              <a:lnSpc>
                <a:spcPct val="80000"/>
              </a:lnSpc>
              <a:buFontTx/>
              <a:buChar char="•"/>
              <a:tabLst>
                <a:tab pos="1200143" algn="l"/>
              </a:tabLst>
            </a:pPr>
            <a:r>
              <a:rPr lang="en-US" sz="900" dirty="0">
                <a:latin typeface="Arial" pitchFamily="34" charset="0"/>
              </a:rPr>
              <a:t> First, the subject matter of the requested information in the context of the request must specifically concern identifiable operations or activities of the government.</a:t>
            </a:r>
          </a:p>
          <a:p>
            <a:pPr marL="1200143" lvl="4" eaLnBrk="1" hangingPunct="1">
              <a:lnSpc>
                <a:spcPct val="80000"/>
              </a:lnSpc>
              <a:buFontTx/>
              <a:buChar char="•"/>
              <a:tabLst>
                <a:tab pos="1200143" algn="l"/>
              </a:tabLst>
            </a:pPr>
            <a:r>
              <a:rPr lang="en-US" sz="900" dirty="0">
                <a:latin typeface="Arial" pitchFamily="34" charset="0"/>
              </a:rPr>
              <a:t> Second, request for information that is already in the public domain might not warrant a fee waiver.  </a:t>
            </a:r>
          </a:p>
          <a:p>
            <a:pPr marL="1200143" lvl="4" eaLnBrk="1" hangingPunct="1">
              <a:lnSpc>
                <a:spcPct val="80000"/>
              </a:lnSpc>
              <a:buFontTx/>
              <a:buChar char="•"/>
              <a:tabLst>
                <a:tab pos="1200143" algn="l"/>
              </a:tabLst>
            </a:pPr>
            <a:r>
              <a:rPr lang="en-US" sz="900" dirty="0">
                <a:latin typeface="Arial" pitchFamily="34" charset="0"/>
              </a:rPr>
              <a:t> Third, the disclosure must contribute to the understanding of the public at large as opposed to the individual understanding of the requester.  </a:t>
            </a:r>
          </a:p>
          <a:p>
            <a:pPr marL="1200143" lvl="4" eaLnBrk="1" hangingPunct="1">
              <a:lnSpc>
                <a:spcPct val="80000"/>
              </a:lnSpc>
              <a:buFontTx/>
              <a:buChar char="•"/>
              <a:tabLst>
                <a:tab pos="1200143" algn="l"/>
              </a:tabLst>
            </a:pPr>
            <a:r>
              <a:rPr lang="en-US" sz="900" dirty="0">
                <a:latin typeface="Arial" pitchFamily="34" charset="0"/>
              </a:rPr>
              <a:t> Fourth, the disclosure must contribute “significantly” to public understanding of government operations or activities.</a:t>
            </a:r>
          </a:p>
          <a:p>
            <a:pPr marL="800096" lvl="3" eaLnBrk="1" hangingPunct="1">
              <a:lnSpc>
                <a:spcPct val="80000"/>
              </a:lnSpc>
              <a:buFontTx/>
              <a:buChar char="•"/>
              <a:tabLst>
                <a:tab pos="1200143" algn="l"/>
              </a:tabLst>
            </a:pPr>
            <a:r>
              <a:rPr lang="en-US" sz="900" b="1" dirty="0">
                <a:latin typeface="Arial" pitchFamily="34" charset="0"/>
              </a:rPr>
              <a:t>  </a:t>
            </a:r>
            <a:r>
              <a:rPr lang="en-US" sz="900" b="1" u="sng" dirty="0">
                <a:latin typeface="Arial" pitchFamily="34" charset="0"/>
              </a:rPr>
              <a:t>“$25.00 Rule</a:t>
            </a:r>
            <a:r>
              <a:rPr lang="en-US" sz="900" dirty="0">
                <a:latin typeface="Arial" pitchFamily="34" charset="0"/>
              </a:rPr>
              <a:t>.” –</a:t>
            </a:r>
            <a:r>
              <a:rPr lang="en-US" sz="900" dirty="0"/>
              <a:t>No fee will be charged when the total fee, after deducting the 100 free pages (or its cost equivalent) and the first two hours of search, is equal to or less than $25. 32 CFR § 286.12(e)(5).</a:t>
            </a:r>
            <a:r>
              <a:rPr lang="en-US" sz="900" dirty="0">
                <a:latin typeface="Arial" pitchFamily="34" charset="0"/>
              </a:rPr>
              <a:t> </a:t>
            </a:r>
          </a:p>
          <a:p>
            <a:pPr marL="800096" lvl="3" eaLnBrk="1" hangingPunct="1">
              <a:lnSpc>
                <a:spcPct val="80000"/>
              </a:lnSpc>
              <a:buFontTx/>
              <a:buChar char="•"/>
              <a:tabLst>
                <a:tab pos="1200143" algn="l"/>
              </a:tabLst>
            </a:pPr>
            <a:r>
              <a:rPr lang="en-US" sz="900" dirty="0">
                <a:latin typeface="Arial" pitchFamily="34" charset="0"/>
              </a:rPr>
              <a:t> “$</a:t>
            </a:r>
            <a:r>
              <a:rPr lang="en-US" sz="900" b="1" u="sng" dirty="0">
                <a:latin typeface="Arial" pitchFamily="34" charset="0"/>
              </a:rPr>
              <a:t>250.00 Rule</a:t>
            </a:r>
            <a:r>
              <a:rPr lang="en-US" sz="900" dirty="0">
                <a:latin typeface="Arial" pitchFamily="34" charset="0"/>
              </a:rPr>
              <a:t>.”  When the agency estimates or determines that allowable charges are likely to exceed $250.00, notify the requester and obtain satisfactory assurance of full payment, or for advance payment of up to full amount in the case of requester with no history of payment. DOD Reg. 5400.7-R, para. 6-104b(6).  AR 25-55, para. 6-104b(6).</a:t>
            </a:r>
          </a:p>
          <a:p>
            <a:pPr marL="800096" lvl="3" eaLnBrk="1" hangingPunct="1">
              <a:lnSpc>
                <a:spcPct val="80000"/>
              </a:lnSpc>
              <a:buFontTx/>
              <a:buChar char="•"/>
              <a:tabLst>
                <a:tab pos="1200143" algn="l"/>
              </a:tabLst>
            </a:pPr>
            <a:r>
              <a:rPr lang="en-US" sz="900" b="1" u="sng" dirty="0">
                <a:latin typeface="Arial" pitchFamily="34" charset="0"/>
              </a:rPr>
              <a:t> Litigation: </a:t>
            </a:r>
            <a:r>
              <a:rPr lang="en-US" sz="900" dirty="0">
                <a:latin typeface="Arial" pitchFamily="34" charset="0"/>
              </a:rPr>
              <a:t> - Because FOIA request processing has many stumbling blocks, the agency must be mindful of the potential to be sued.   Before a requestor can sue the agency he/she must exhaust all administrative remedies. These remedies include administratively appealing any denial or withholding of information.  When creating a record of the FOIA request and processing, the agency should endeavor to create a thorough administrative record.  The reason for this is simple: courts will view the administrative record De Novo as though they are judging the race – sit and the actions of the agency.  In addition, where documents or information is in dispute, courts may look at such information in camera to determine whether to release or withhold the information. </a:t>
            </a:r>
            <a:endParaRPr lang="en-US" sz="900" b="1" u="sng" dirty="0">
              <a:latin typeface="Arial" pitchFamily="34" charset="0"/>
            </a:endParaRPr>
          </a:p>
          <a:p>
            <a:pPr marL="342899" lvl="1" eaLnBrk="1" hangingPunct="1">
              <a:lnSpc>
                <a:spcPct val="80000"/>
              </a:lnSpc>
              <a:tabLst>
                <a:tab pos="1200143" algn="l"/>
              </a:tabLst>
            </a:pPr>
            <a:endParaRPr lang="en-US" sz="900" dirty="0">
              <a:latin typeface="Arial" pitchFamily="34" charset="0"/>
            </a:endParaRPr>
          </a:p>
          <a:p>
            <a:pPr eaLnBrk="1" hangingPunct="1">
              <a:lnSpc>
                <a:spcPct val="80000"/>
              </a:lnSpc>
              <a:tabLst>
                <a:tab pos="1200143" algn="l"/>
              </a:tabLst>
            </a:pPr>
            <a:endParaRPr lang="en-US" sz="900" dirty="0">
              <a:latin typeface="Arial" pitchFamily="34" charset="0"/>
            </a:endParaRPr>
          </a:p>
        </p:txBody>
      </p:sp>
    </p:spTree>
    <p:extLst>
      <p:ext uri="{BB962C8B-B14F-4D97-AF65-F5344CB8AC3E}">
        <p14:creationId xmlns:p14="http://schemas.microsoft.com/office/powerpoint/2010/main" val="2854511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A590CFB0-0921-447B-8FCF-37DF36CB2CA4}" type="slidenum">
              <a:rPr lang="en-US" smtClean="0">
                <a:latin typeface="Arial" pitchFamily="34" charset="0"/>
              </a:rPr>
              <a:pPr>
                <a:defRPr/>
              </a:pPr>
              <a:t>3</a:t>
            </a:fld>
            <a:endParaRPr lang="en-US" dirty="0">
              <a:latin typeface="Arial" pitchFamily="34" charset="0"/>
            </a:endParaRPr>
          </a:p>
        </p:txBody>
      </p:sp>
      <p:sp>
        <p:nvSpPr>
          <p:cNvPr id="67587" name="Rectangle 2"/>
          <p:cNvSpPr>
            <a:spLocks noGrp="1" noRot="1" noChangeAspect="1" noChangeArrowheads="1" noTextEdit="1"/>
          </p:cNvSpPr>
          <p:nvPr>
            <p:ph type="sldImg"/>
          </p:nvPr>
        </p:nvSpPr>
        <p:spPr>
          <a:xfrm>
            <a:off x="411163" y="701675"/>
            <a:ext cx="6165850" cy="3468688"/>
          </a:xfrm>
          <a:ln/>
        </p:spPr>
      </p:sp>
      <p:sp>
        <p:nvSpPr>
          <p:cNvPr id="67588" name="Rectangle 3"/>
          <p:cNvSpPr>
            <a:spLocks noGrp="1" noChangeArrowheads="1"/>
          </p:cNvSpPr>
          <p:nvPr>
            <p:ph type="body" idx="1"/>
          </p:nvPr>
        </p:nvSpPr>
        <p:spPr>
          <a:xfrm>
            <a:off x="450134" y="4409758"/>
            <a:ext cx="6086320" cy="4177665"/>
          </a:xfrm>
          <a:noFill/>
          <a:ln/>
        </p:spPr>
        <p:txBody>
          <a:bodyPr/>
          <a:lstStyle/>
          <a:p>
            <a:pPr eaLnBrk="1" hangingPunct="1">
              <a:buFontTx/>
              <a:buChar char="•"/>
            </a:pPr>
            <a:r>
              <a:rPr lang="en-US" b="1" dirty="0">
                <a:latin typeface="Arial" pitchFamily="34" charset="0"/>
              </a:rPr>
              <a:t> Instructor Comments:</a:t>
            </a:r>
          </a:p>
          <a:p>
            <a:pPr marL="628647" lvl="1" eaLnBrk="1" hangingPunct="1">
              <a:buFontTx/>
              <a:buChar char="•"/>
            </a:pPr>
            <a:r>
              <a:rPr lang="en-US" dirty="0">
                <a:latin typeface="Arial" pitchFamily="34" charset="0"/>
              </a:rPr>
              <a:t> The latest major amendment to the Freedom of Information Act is</a:t>
            </a:r>
            <a:r>
              <a:rPr lang="en-US" baseline="0" dirty="0">
                <a:latin typeface="Arial" pitchFamily="34" charset="0"/>
              </a:rPr>
              <a:t> </a:t>
            </a:r>
            <a:r>
              <a:rPr lang="en-US" dirty="0">
                <a:latin typeface="Arial" pitchFamily="34" charset="0"/>
              </a:rPr>
              <a:t>the “FOIA Improvement Act of 2016” (Public Law 114-185, signed into law 30 June 2016).</a:t>
            </a:r>
            <a:r>
              <a:rPr lang="en-US" baseline="0" dirty="0">
                <a:latin typeface="Arial" pitchFamily="34" charset="0"/>
              </a:rPr>
              <a:t>  There were also amendments in 2007 with </a:t>
            </a:r>
            <a:r>
              <a:rPr lang="en-US" dirty="0">
                <a:latin typeface="Arial" pitchFamily="34" charset="0"/>
              </a:rPr>
              <a:t>the “Openness Promotes Effectiveness in our National Government Act of 2007,” or the “OPEN Government Act of 2007” (Public Law 110-175, signed into law by the President on December 31, 2007);</a:t>
            </a:r>
            <a:r>
              <a:rPr lang="en-US" baseline="0" dirty="0">
                <a:latin typeface="Arial" pitchFamily="34" charset="0"/>
              </a:rPr>
              <a:t> and </a:t>
            </a:r>
            <a:r>
              <a:rPr lang="en-US" dirty="0">
                <a:latin typeface="Arial" pitchFamily="34" charset="0"/>
              </a:rPr>
              <a:t>minor amendments in 2009 and 2010.</a:t>
            </a:r>
          </a:p>
          <a:p>
            <a:pPr marL="628647" lvl="1" eaLnBrk="1" hangingPunct="1">
              <a:buFontTx/>
              <a:buChar char="•"/>
            </a:pPr>
            <a:r>
              <a:rPr lang="en-US" dirty="0">
                <a:latin typeface="Arial" pitchFamily="34" charset="0"/>
              </a:rPr>
              <a:t> As you can see, there are a number of sources of law and policy pertaining to government information practices.  You can look to these sources for guidance. </a:t>
            </a:r>
          </a:p>
          <a:p>
            <a:pPr marL="628647" lvl="1" eaLnBrk="1" hangingPunct="1">
              <a:buFontTx/>
              <a:buChar char="•"/>
            </a:pPr>
            <a:r>
              <a:rPr lang="en-US" dirty="0">
                <a:latin typeface="Arial" pitchFamily="34" charset="0"/>
              </a:rPr>
              <a:t> There are also a number of DoD policies and directives governing the actions of DoD in this area.  </a:t>
            </a:r>
          </a:p>
          <a:p>
            <a:pPr marL="628647" lvl="1" eaLnBrk="1" hangingPunct="1">
              <a:buFontTx/>
              <a:buChar char="•"/>
            </a:pPr>
            <a:r>
              <a:rPr lang="en-US" dirty="0">
                <a:latin typeface="Arial" pitchFamily="34" charset="0"/>
              </a:rPr>
              <a:t> Because Army Regulations mirror the Federal Statute maintained in the US Code, a discussion of the statute will be the main part of this block of training.</a:t>
            </a:r>
          </a:p>
          <a:p>
            <a:pPr marL="628647" lvl="1" eaLnBrk="1" hangingPunct="1">
              <a:buFontTx/>
              <a:buChar char="•"/>
            </a:pPr>
            <a:r>
              <a:rPr lang="en-US" dirty="0">
                <a:latin typeface="Arial" pitchFamily="34" charset="0"/>
              </a:rPr>
              <a:t> The Final Rules for AR 25-22 and</a:t>
            </a:r>
            <a:r>
              <a:rPr lang="en-US" baseline="0" dirty="0">
                <a:latin typeface="Arial" pitchFamily="34" charset="0"/>
              </a:rPr>
              <a:t> </a:t>
            </a:r>
            <a:r>
              <a:rPr lang="en-US" dirty="0">
                <a:latin typeface="Arial" pitchFamily="34" charset="0"/>
              </a:rPr>
              <a:t>AR 25-55 are published in the Federal Register.  </a:t>
            </a:r>
          </a:p>
          <a:p>
            <a:pPr marL="628647" lvl="1" eaLnBrk="1" hangingPunct="1"/>
            <a:endParaRPr lang="en-US" dirty="0">
              <a:latin typeface="Arial" pitchFamily="34" charset="0"/>
            </a:endParaRPr>
          </a:p>
          <a:p>
            <a:pPr marL="628647" lvl="1" eaLnBrk="1" hangingPunct="1"/>
            <a:endParaRPr lang="en-US" dirty="0">
              <a:latin typeface="Arial" pitchFamily="34" charset="0"/>
            </a:endParaRPr>
          </a:p>
        </p:txBody>
      </p:sp>
    </p:spTree>
    <p:extLst>
      <p:ext uri="{BB962C8B-B14F-4D97-AF65-F5344CB8AC3E}">
        <p14:creationId xmlns:p14="http://schemas.microsoft.com/office/powerpoint/2010/main" val="3912892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09A9F854-3946-4B53-9D89-325A11C8BFEC}" type="slidenum">
              <a:rPr lang="en-US" smtClean="0">
                <a:latin typeface="Arial" pitchFamily="34" charset="0"/>
              </a:rPr>
              <a:pPr>
                <a:defRPr/>
              </a:pPr>
              <a:t>30</a:t>
            </a:fld>
            <a:endParaRPr lang="en-US" dirty="0">
              <a:latin typeface="Arial" pitchFamily="34" charset="0"/>
            </a:endParaRPr>
          </a:p>
        </p:txBody>
      </p:sp>
      <p:sp>
        <p:nvSpPr>
          <p:cNvPr id="95235" name="Rectangle 2"/>
          <p:cNvSpPr>
            <a:spLocks noGrp="1" noRot="1" noChangeAspect="1" noChangeArrowheads="1" noTextEdit="1"/>
          </p:cNvSpPr>
          <p:nvPr>
            <p:ph type="sldImg"/>
          </p:nvPr>
        </p:nvSpPr>
        <p:spPr>
          <a:xfrm>
            <a:off x="931863" y="673100"/>
            <a:ext cx="5375275" cy="3024188"/>
          </a:xfrm>
          <a:ln/>
        </p:spPr>
      </p:sp>
      <p:sp>
        <p:nvSpPr>
          <p:cNvPr id="95236" name="Rectangle 3"/>
          <p:cNvSpPr>
            <a:spLocks noGrp="1" noChangeArrowheads="1"/>
          </p:cNvSpPr>
          <p:nvPr>
            <p:ph type="body" idx="1"/>
          </p:nvPr>
        </p:nvSpPr>
        <p:spPr>
          <a:xfrm>
            <a:off x="450134" y="3955110"/>
            <a:ext cx="5934162" cy="5188698"/>
          </a:xfrm>
          <a:noFill/>
          <a:ln/>
        </p:spPr>
        <p:txBody>
          <a:bodyPr/>
          <a:lstStyle/>
          <a:p>
            <a:pPr eaLnBrk="1" hangingPunct="1">
              <a:lnSpc>
                <a:spcPct val="80000"/>
              </a:lnSpc>
              <a:buFontTx/>
              <a:buChar char="•"/>
              <a:tabLst>
                <a:tab pos="1200143" algn="l"/>
              </a:tabLst>
            </a:pPr>
            <a:r>
              <a:rPr lang="en-US" sz="900" b="1" dirty="0">
                <a:latin typeface="Arial" pitchFamily="34" charset="0"/>
              </a:rPr>
              <a:t> Instructor Comments:</a:t>
            </a:r>
          </a:p>
          <a:p>
            <a:pPr marL="457198" lvl="2" eaLnBrk="1" hangingPunct="1">
              <a:lnSpc>
                <a:spcPct val="80000"/>
              </a:lnSpc>
              <a:buFontTx/>
              <a:buChar char="•"/>
              <a:tabLst>
                <a:tab pos="1200143" algn="l"/>
              </a:tabLst>
            </a:pPr>
            <a:r>
              <a:rPr lang="en-US" sz="900" b="1" dirty="0">
                <a:latin typeface="Arial" pitchFamily="34" charset="0"/>
              </a:rPr>
              <a:t> </a:t>
            </a:r>
            <a:r>
              <a:rPr lang="en-US" sz="900" b="1" u="sng" dirty="0">
                <a:latin typeface="Arial" pitchFamily="34" charset="0"/>
              </a:rPr>
              <a:t>Fee restrictions</a:t>
            </a:r>
            <a:r>
              <a:rPr lang="en-US" sz="900" b="0" u="none" dirty="0">
                <a:latin typeface="Arial" pitchFamily="34" charset="0"/>
              </a:rPr>
              <a:t>.</a:t>
            </a:r>
            <a:r>
              <a:rPr lang="en-US" sz="900" b="0" u="none" baseline="0" dirty="0">
                <a:latin typeface="Arial" pitchFamily="34" charset="0"/>
              </a:rPr>
              <a:t> Under the FOIA Improvement Act of 2016, </a:t>
            </a:r>
            <a:r>
              <a:rPr lang="en-US" sz="1200" b="0" i="0" u="none" strike="noStrike" kern="1200" baseline="0" dirty="0">
                <a:solidFill>
                  <a:schemeClr val="tx1"/>
                </a:solidFill>
                <a:latin typeface="Arial" charset="0"/>
                <a:ea typeface="+mn-ea"/>
                <a:cs typeface="+mn-cs"/>
              </a:rPr>
              <a:t>DoD Components must not charge commercial or “other” requesters search fees, or representatives of the news media or educational requesters duplication fees, if you do not respond within in 20 working days.</a:t>
            </a:r>
          </a:p>
          <a:p>
            <a:pPr marL="457198" lvl="2" eaLnBrk="1" hangingPunct="1">
              <a:lnSpc>
                <a:spcPct val="80000"/>
              </a:lnSpc>
              <a:buFontTx/>
              <a:buChar char="•"/>
              <a:tabLst>
                <a:tab pos="1200143" algn="l"/>
              </a:tabLst>
            </a:pPr>
            <a:r>
              <a:rPr lang="en-US" sz="900" b="1" dirty="0">
                <a:latin typeface="Arial" pitchFamily="34" charset="0"/>
              </a:rPr>
              <a:t> </a:t>
            </a:r>
            <a:r>
              <a:rPr lang="en-US" sz="900" b="1" u="sng" dirty="0">
                <a:latin typeface="Arial" pitchFamily="34" charset="0"/>
              </a:rPr>
              <a:t>FOIA Processing Fees</a:t>
            </a:r>
            <a:r>
              <a:rPr lang="en-US" sz="900" dirty="0">
                <a:latin typeface="Arial" pitchFamily="34" charset="0"/>
              </a:rPr>
              <a:t>.  Charges are based on requestor’s status and purpose.   There are three categories of requesters:</a:t>
            </a:r>
          </a:p>
          <a:p>
            <a:pPr marL="800096" lvl="3" eaLnBrk="1" hangingPunct="1">
              <a:lnSpc>
                <a:spcPct val="80000"/>
              </a:lnSpc>
              <a:buFontTx/>
              <a:buChar char="•"/>
              <a:tabLst>
                <a:tab pos="1200143" algn="l"/>
              </a:tabLst>
            </a:pPr>
            <a:r>
              <a:rPr lang="en-US" sz="900" dirty="0">
                <a:latin typeface="Arial" pitchFamily="34" charset="0"/>
              </a:rPr>
              <a:t> First - Most favored category:  (1) educational or noncommercial scientific institutions (whose purpose is scholarly or scientific research) or (2) representatives of the news media are charged only for duplication costs after the first 100 pages.</a:t>
            </a:r>
          </a:p>
          <a:p>
            <a:pPr marL="800096" lvl="3" eaLnBrk="1" hangingPunct="1">
              <a:lnSpc>
                <a:spcPct val="80000"/>
              </a:lnSpc>
              <a:buFontTx/>
              <a:buChar char="•"/>
              <a:tabLst>
                <a:tab pos="1200143" algn="l"/>
              </a:tabLst>
            </a:pPr>
            <a:r>
              <a:rPr lang="en-US" sz="900" dirty="0">
                <a:latin typeface="Arial" pitchFamily="34" charset="0"/>
              </a:rPr>
              <a:t> Second - Least favored category:  requesters of records for commercial use are charged for search, duplication, and review. </a:t>
            </a:r>
          </a:p>
          <a:p>
            <a:pPr marL="800096" lvl="3" eaLnBrk="1" hangingPunct="1">
              <a:lnSpc>
                <a:spcPct val="80000"/>
              </a:lnSpc>
              <a:buFontTx/>
              <a:buChar char="•"/>
              <a:tabLst>
                <a:tab pos="1200143" algn="l"/>
              </a:tabLst>
            </a:pPr>
            <a:r>
              <a:rPr lang="en-US" sz="900" dirty="0">
                <a:latin typeface="Arial" pitchFamily="34" charset="0"/>
              </a:rPr>
              <a:t> Third category:  All other requesters are charged for search after the first 2 hours and duplication after the first 100 pages.</a:t>
            </a:r>
          </a:p>
          <a:p>
            <a:pPr marL="1200143" lvl="4" eaLnBrk="1" hangingPunct="1">
              <a:lnSpc>
                <a:spcPct val="80000"/>
              </a:lnSpc>
              <a:buFontTx/>
              <a:buChar char="•"/>
              <a:tabLst>
                <a:tab pos="1200143" algn="l"/>
              </a:tabLst>
            </a:pPr>
            <a:r>
              <a:rPr lang="en-US" sz="900" dirty="0">
                <a:latin typeface="Arial" pitchFamily="34" charset="0"/>
              </a:rPr>
              <a:t> The fees shall be limited to reasonable standard charges for document search, duplication, and review.</a:t>
            </a:r>
          </a:p>
          <a:p>
            <a:pPr marL="800096" lvl="3" eaLnBrk="1" hangingPunct="1">
              <a:lnSpc>
                <a:spcPct val="80000"/>
              </a:lnSpc>
              <a:buFontTx/>
              <a:buChar char="•"/>
              <a:tabLst>
                <a:tab pos="1200143" algn="l"/>
              </a:tabLst>
            </a:pPr>
            <a:r>
              <a:rPr lang="en-US" sz="900" dirty="0">
                <a:latin typeface="Arial" pitchFamily="34" charset="0"/>
              </a:rPr>
              <a:t> In order to determine whether the fee waiver requirement has been met, agencies should consider the following factors in sequence.</a:t>
            </a:r>
          </a:p>
          <a:p>
            <a:pPr marL="1200143" lvl="4" eaLnBrk="1" hangingPunct="1">
              <a:lnSpc>
                <a:spcPct val="80000"/>
              </a:lnSpc>
              <a:buFontTx/>
              <a:buChar char="•"/>
              <a:tabLst>
                <a:tab pos="1200143" algn="l"/>
              </a:tabLst>
            </a:pPr>
            <a:r>
              <a:rPr lang="en-US" sz="900" dirty="0">
                <a:latin typeface="Arial" pitchFamily="34" charset="0"/>
              </a:rPr>
              <a:t> First, the subject matter of the requested information in the context of the request must specifically concern identifiable operations or activities of the government.</a:t>
            </a:r>
          </a:p>
          <a:p>
            <a:pPr marL="1200143" lvl="4" eaLnBrk="1" hangingPunct="1">
              <a:lnSpc>
                <a:spcPct val="80000"/>
              </a:lnSpc>
              <a:buFontTx/>
              <a:buChar char="•"/>
              <a:tabLst>
                <a:tab pos="1200143" algn="l"/>
              </a:tabLst>
            </a:pPr>
            <a:r>
              <a:rPr lang="en-US" sz="900" dirty="0">
                <a:latin typeface="Arial" pitchFamily="34" charset="0"/>
              </a:rPr>
              <a:t> Second, request for information that is already in the public domain might not warrant a fee waiver.  </a:t>
            </a:r>
          </a:p>
          <a:p>
            <a:pPr marL="1200143" lvl="4" eaLnBrk="1" hangingPunct="1">
              <a:lnSpc>
                <a:spcPct val="80000"/>
              </a:lnSpc>
              <a:buFontTx/>
              <a:buChar char="•"/>
              <a:tabLst>
                <a:tab pos="1200143" algn="l"/>
              </a:tabLst>
            </a:pPr>
            <a:r>
              <a:rPr lang="en-US" sz="900" dirty="0">
                <a:latin typeface="Arial" pitchFamily="34" charset="0"/>
              </a:rPr>
              <a:t> Third, the disclosure must contribute to the understanding of the public at large as opposed to the individual understanding of the requester.  </a:t>
            </a:r>
          </a:p>
          <a:p>
            <a:pPr marL="1200143" lvl="4" eaLnBrk="1" hangingPunct="1">
              <a:lnSpc>
                <a:spcPct val="80000"/>
              </a:lnSpc>
              <a:buFontTx/>
              <a:buChar char="•"/>
              <a:tabLst>
                <a:tab pos="1200143" algn="l"/>
              </a:tabLst>
            </a:pPr>
            <a:r>
              <a:rPr lang="en-US" sz="900" dirty="0">
                <a:latin typeface="Arial" pitchFamily="34" charset="0"/>
              </a:rPr>
              <a:t> Fourth, the disclosure must contribute “significantly” to public understanding of government operations or activities.</a:t>
            </a:r>
          </a:p>
          <a:p>
            <a:pPr marL="800096" lvl="3" eaLnBrk="1" hangingPunct="1">
              <a:lnSpc>
                <a:spcPct val="80000"/>
              </a:lnSpc>
              <a:buFontTx/>
              <a:buChar char="•"/>
              <a:tabLst>
                <a:tab pos="1200143" algn="l"/>
              </a:tabLst>
            </a:pPr>
            <a:r>
              <a:rPr lang="en-US" sz="900" b="1" dirty="0">
                <a:latin typeface="Arial" pitchFamily="34" charset="0"/>
              </a:rPr>
              <a:t> </a:t>
            </a:r>
            <a:r>
              <a:rPr lang="en-US" sz="900" b="1" u="sng" dirty="0">
                <a:latin typeface="Arial" pitchFamily="34" charset="0"/>
              </a:rPr>
              <a:t>“$25.00 Rule</a:t>
            </a:r>
            <a:r>
              <a:rPr lang="en-US" sz="900" dirty="0">
                <a:latin typeface="Arial" pitchFamily="34" charset="0"/>
              </a:rPr>
              <a:t>.” –</a:t>
            </a:r>
            <a:r>
              <a:rPr lang="en-US" sz="900" dirty="0"/>
              <a:t>No fee will be charged when the total fee, after deducting the 100 free pages (or its cost equivalent) and the first two hours of search, is equal to or less than $25. 32 CFR § 286.12(e)(5).</a:t>
            </a:r>
            <a:r>
              <a:rPr lang="en-US" sz="900" dirty="0">
                <a:latin typeface="Arial" pitchFamily="34" charset="0"/>
              </a:rPr>
              <a:t> </a:t>
            </a:r>
          </a:p>
          <a:p>
            <a:pPr marL="800096" lvl="3" eaLnBrk="1" hangingPunct="1">
              <a:lnSpc>
                <a:spcPct val="80000"/>
              </a:lnSpc>
              <a:buFontTx/>
              <a:buChar char="•"/>
              <a:tabLst>
                <a:tab pos="1200143" algn="l"/>
              </a:tabLst>
            </a:pPr>
            <a:r>
              <a:rPr lang="en-US" sz="900" dirty="0">
                <a:latin typeface="Arial" pitchFamily="34" charset="0"/>
              </a:rPr>
              <a:t> “$</a:t>
            </a:r>
            <a:r>
              <a:rPr lang="en-US" sz="900" b="1" u="sng" dirty="0">
                <a:latin typeface="Arial" pitchFamily="34" charset="0"/>
              </a:rPr>
              <a:t>250.00 Rule</a:t>
            </a:r>
            <a:r>
              <a:rPr lang="en-US" sz="900" dirty="0">
                <a:latin typeface="Arial" pitchFamily="34" charset="0"/>
              </a:rPr>
              <a:t>.”  When the agency estimates or determines that allowable charges are likely to exceed $250.00, notify the requester and obtain satisfactory assurance of full payment, or for advance payment of up to full amount in the case of requester with no history of payment. DOD Reg. 5400.7-R, para. 6-104b(6).  AR 25-55, para. 6-104b(6).</a:t>
            </a:r>
          </a:p>
          <a:p>
            <a:pPr marL="800096" lvl="3" eaLnBrk="1" hangingPunct="1">
              <a:lnSpc>
                <a:spcPct val="80000"/>
              </a:lnSpc>
              <a:buFontTx/>
              <a:buChar char="•"/>
              <a:tabLst>
                <a:tab pos="1200143" algn="l"/>
              </a:tabLst>
            </a:pPr>
            <a:r>
              <a:rPr lang="en-US" sz="900" b="1" u="sng" dirty="0">
                <a:latin typeface="Arial" pitchFamily="34" charset="0"/>
              </a:rPr>
              <a:t> Litigation: </a:t>
            </a:r>
            <a:r>
              <a:rPr lang="en-US" sz="900" dirty="0">
                <a:latin typeface="Arial" pitchFamily="34" charset="0"/>
              </a:rPr>
              <a:t> - Because FOIA request processing has many stumbling blocks, the agency must be mindful of the potential to be sued.   Before a requestor can sue the agency he/she must exhaust all administrative remedies. These remedies include administratively appealing any denial or withholding of information.  When creating a record of the FOIA request and processing, the agency should endeavor to create a thorough administrative record.  The reason for this is simple: courts will view the administrative record De Novo as though they are judging the race – sit and the actions of the agency.  In addition, where documents or information is in dispute, courts may look at such information in camera to determine whether to release or withhold the information. </a:t>
            </a:r>
            <a:endParaRPr lang="en-US" sz="900" b="1" u="sng" dirty="0">
              <a:latin typeface="Arial" pitchFamily="34" charset="0"/>
            </a:endParaRPr>
          </a:p>
          <a:p>
            <a:pPr marL="342899" lvl="1" eaLnBrk="1" hangingPunct="1">
              <a:lnSpc>
                <a:spcPct val="80000"/>
              </a:lnSpc>
              <a:tabLst>
                <a:tab pos="1200143" algn="l"/>
              </a:tabLst>
            </a:pPr>
            <a:endParaRPr lang="en-US" sz="900" dirty="0">
              <a:latin typeface="Arial" pitchFamily="34" charset="0"/>
            </a:endParaRPr>
          </a:p>
          <a:p>
            <a:pPr eaLnBrk="1" hangingPunct="1">
              <a:lnSpc>
                <a:spcPct val="80000"/>
              </a:lnSpc>
              <a:tabLst>
                <a:tab pos="1200143" algn="l"/>
              </a:tabLst>
            </a:pPr>
            <a:endParaRPr lang="en-US" sz="900" dirty="0">
              <a:latin typeface="Arial" pitchFamily="34" charset="0"/>
            </a:endParaRPr>
          </a:p>
        </p:txBody>
      </p:sp>
    </p:spTree>
    <p:extLst>
      <p:ext uri="{BB962C8B-B14F-4D97-AF65-F5344CB8AC3E}">
        <p14:creationId xmlns:p14="http://schemas.microsoft.com/office/powerpoint/2010/main" val="3038248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pPr>
              <a:defRPr/>
            </a:pPr>
            <a:fld id="{A661354D-8815-4B7A-8673-2A9E035CCD10}" type="slidenum">
              <a:rPr lang="en-US" smtClean="0">
                <a:latin typeface="Arial" pitchFamily="34" charset="0"/>
              </a:rPr>
              <a:pPr>
                <a:defRPr/>
              </a:pPr>
              <a:t>31</a:t>
            </a:fld>
            <a:endParaRPr lang="en-US" dirty="0">
              <a:latin typeface="Arial" pitchFamily="34" charset="0"/>
            </a:endParaRPr>
          </a:p>
        </p:txBody>
      </p:sp>
      <p:sp>
        <p:nvSpPr>
          <p:cNvPr id="96259" name="Rectangle 2"/>
          <p:cNvSpPr>
            <a:spLocks noGrp="1" noRot="1" noChangeAspect="1" noChangeArrowheads="1" noTextEdit="1"/>
          </p:cNvSpPr>
          <p:nvPr>
            <p:ph type="sldImg"/>
          </p:nvPr>
        </p:nvSpPr>
        <p:spPr>
          <a:xfrm>
            <a:off x="411163" y="701675"/>
            <a:ext cx="6165850" cy="3468688"/>
          </a:xfrm>
          <a:ln/>
        </p:spPr>
      </p:sp>
      <p:sp>
        <p:nvSpPr>
          <p:cNvPr id="96260" name="Rectangle 3"/>
          <p:cNvSpPr>
            <a:spLocks noGrp="1" noChangeArrowheads="1"/>
          </p:cNvSpPr>
          <p:nvPr>
            <p:ph type="body" idx="1"/>
          </p:nvPr>
        </p:nvSpPr>
        <p:spPr>
          <a:xfrm>
            <a:off x="602292" y="4409758"/>
            <a:ext cx="5782004" cy="4177665"/>
          </a:xfrm>
          <a:noFill/>
          <a:ln/>
        </p:spPr>
        <p:txBody>
          <a:bodyPr/>
          <a:lstStyle/>
          <a:p>
            <a:pPr eaLnBrk="1" hangingPunct="1">
              <a:buFontTx/>
              <a:buChar char="•"/>
            </a:pPr>
            <a:r>
              <a:rPr lang="en-US" sz="900" b="1" dirty="0">
                <a:latin typeface="Arial" pitchFamily="34" charset="0"/>
              </a:rPr>
              <a:t> Instructor Comments:</a:t>
            </a:r>
          </a:p>
          <a:p>
            <a:pPr marL="457198" lvl="3" eaLnBrk="1" hangingPunct="1">
              <a:buFontTx/>
              <a:buChar char="•"/>
            </a:pPr>
            <a:r>
              <a:rPr lang="en-US" sz="900" dirty="0">
                <a:latin typeface="Arial" pitchFamily="34" charset="0"/>
              </a:rPr>
              <a:t>  Usually Exemption 6 issues.</a:t>
            </a:r>
          </a:p>
          <a:p>
            <a:pPr marL="457198" marR="0" lvl="3" indent="0" algn="l" defTabSz="914400" rtl="0" eaLnBrk="1" fontAlgn="base" latinLnBrk="0" hangingPunct="1">
              <a:lnSpc>
                <a:spcPct val="100000"/>
              </a:lnSpc>
              <a:spcBef>
                <a:spcPct val="30000"/>
              </a:spcBef>
              <a:spcAft>
                <a:spcPct val="0"/>
              </a:spcAft>
              <a:buClrTx/>
              <a:buSzTx/>
              <a:buFontTx/>
              <a:buChar char="•"/>
              <a:tabLst/>
              <a:defRPr/>
            </a:pPr>
            <a:r>
              <a:rPr lang="en-US" sz="900" dirty="0">
                <a:latin typeface="Arial" pitchFamily="34" charset="0"/>
              </a:rPr>
              <a:t>  “Names and duty addresses (postal and/or e-mail) published in telephone directories, organizational charts, rosters and similar materials for personnel assigned to units that are sensitive, routinely deployable, or stationed in foreign territories are withholdable under this exemption.” (DoD FOIA Policy)</a:t>
            </a:r>
          </a:p>
          <a:p>
            <a:pPr marL="457198" lvl="3" eaLnBrk="1" hangingPunct="1">
              <a:buFontTx/>
              <a:buChar char="•"/>
            </a:pPr>
            <a:r>
              <a:rPr lang="en-US" sz="900" kern="1200" baseline="0" dirty="0">
                <a:solidFill>
                  <a:schemeClr val="tx1"/>
                </a:solidFill>
                <a:effectLst/>
                <a:latin typeface="Arial" pitchFamily="34" charset="0"/>
                <a:ea typeface="+mn-ea"/>
                <a:cs typeface="+mn-cs"/>
              </a:rPr>
              <a:t>  W</a:t>
            </a:r>
            <a:r>
              <a:rPr lang="en-US" sz="1200" kern="1200" dirty="0">
                <a:solidFill>
                  <a:schemeClr val="tx1"/>
                </a:solidFill>
                <a:effectLst/>
                <a:latin typeface="Arial" charset="0"/>
                <a:ea typeface="+mn-ea"/>
                <a:cs typeface="+mn-cs"/>
              </a:rPr>
              <a:t>hen the information in question concerns a small group of individuals who are known to each other and easily identifiable from the details contained in the information, redaction of names and identifying data might not adequately protect privacy interests.</a:t>
            </a:r>
          </a:p>
          <a:p>
            <a:pPr marL="914398" lvl="4" eaLnBrk="1" hangingPunct="1">
              <a:buFontTx/>
              <a:buChar char="•"/>
            </a:pP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See, e.g.,</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Alirez, 676 F.2d at 428 (finding that mere deletion of names and other identifying data concerning small group of co-workers inadequate to protect them from embarrassment or reprisals because requester could still possibly identify individuals) (Exemption 7(C)); Karantsalis v. U.S. Dep't of Educ., No. 05-22088, slip op. at 4 n.4 (S.D. Fla. Dec. 19, 2005) (reasoning that because the requested document dealt "with a particular, small workplace, and since the contents of the report deal exclusively with confidential personnel matters, it is not possible, as in some cases, merely to excise personally identifying information"); Butler v. SSA, No. 03-0810, slip op. at 6 (W.D. La. June 25, 2004) (protecting complaints made against the requester, "because the employee or employees who complained could have been easily identified by the fact scenarios described in the documents"), aff'd on other grounds , 146 F. App'x 752 (5</a:t>
            </a:r>
            <a:r>
              <a:rPr lang="en-US" sz="1200" kern="1200" baseline="30000" dirty="0">
                <a:solidFill>
                  <a:schemeClr val="tx1"/>
                </a:solidFill>
                <a:effectLst/>
                <a:latin typeface="Arial" charset="0"/>
                <a:ea typeface="+mn-ea"/>
                <a:cs typeface="+mn-cs"/>
              </a:rPr>
              <a:t>th</a:t>
            </a:r>
            <a:r>
              <a:rPr lang="en-US" sz="1200" kern="1200" dirty="0">
                <a:solidFill>
                  <a:schemeClr val="tx1"/>
                </a:solidFill>
                <a:effectLst/>
                <a:latin typeface="Arial" charset="0"/>
                <a:ea typeface="+mn-ea"/>
                <a:cs typeface="+mn-cs"/>
              </a:rPr>
              <a:t> Cir. 2005); Rothman v. Dep't of Agric., No. 94-8151, slip op. at 8-9 (C.D. Cal. June 17, 1996) (protecting information in employment applications that pertains to knowledge, skills, and abilities of unsuccessful applicants, because the "field of candidates for this particular position (canine officer) is specialized and is limited to about forty persons who work in same agency and may know each other personally"); McLeod v. Pena, No. 94-1924, slip op. at 6 (D.D.C. Feb. 9, 1996) (concluding that redaction of investigative memoranda and witness statements would not protect privacy when "community of possible witnesses and investigators is very small" -- eight officers and twenty enlisted personnel) (Exemption 7(C)); Barvick v. Cisneros, 941 F. Supp. 1015, 1021-22 (D. Kan. 1996) (protecting all information about unsuccessful federal job applicants because any information about members of "select group" that applies for such job could identify them).  </a:t>
            </a:r>
            <a:r>
              <a:rPr lang="en-US" sz="1200" i="1" kern="1200" dirty="0">
                <a:solidFill>
                  <a:schemeClr val="tx1"/>
                </a:solidFill>
                <a:effectLst/>
                <a:latin typeface="Arial" charset="0"/>
                <a:ea typeface="+mn-ea"/>
                <a:cs typeface="+mn-cs"/>
              </a:rPr>
              <a:t>DoJ Guide to the FOIA:</a:t>
            </a:r>
            <a:r>
              <a:rPr lang="en-US" sz="1200" i="1" kern="1200" baseline="0" dirty="0">
                <a:solidFill>
                  <a:schemeClr val="tx1"/>
                </a:solidFill>
                <a:effectLst/>
                <a:latin typeface="Arial" charset="0"/>
                <a:ea typeface="+mn-ea"/>
                <a:cs typeface="+mn-cs"/>
              </a:rPr>
              <a:t>  </a:t>
            </a:r>
            <a:r>
              <a:rPr lang="en-US" sz="1200" i="1" kern="1200" dirty="0">
                <a:solidFill>
                  <a:schemeClr val="tx1"/>
                </a:solidFill>
                <a:effectLst/>
                <a:latin typeface="Arial" charset="0"/>
                <a:ea typeface="+mn-ea"/>
                <a:cs typeface="+mn-cs"/>
              </a:rPr>
              <a:t>Exemption 6</a:t>
            </a:r>
            <a:r>
              <a:rPr lang="en-US" sz="1200" kern="1200" dirty="0">
                <a:solidFill>
                  <a:schemeClr val="tx1"/>
                </a:solidFill>
                <a:effectLst/>
                <a:latin typeface="Arial" charset="0"/>
                <a:ea typeface="+mn-ea"/>
                <a:cs typeface="+mn-cs"/>
              </a:rPr>
              <a:t>- https://www.justice.gov/sites/default/files/oip/legacy/2014/07/23/exemption6.pdf#p78. </a:t>
            </a:r>
          </a:p>
        </p:txBody>
      </p:sp>
    </p:spTree>
    <p:extLst>
      <p:ext uri="{BB962C8B-B14F-4D97-AF65-F5344CB8AC3E}">
        <p14:creationId xmlns:p14="http://schemas.microsoft.com/office/powerpoint/2010/main" val="4110145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50800" y="903288"/>
            <a:ext cx="6169025" cy="3470275"/>
          </a:xfrm>
          <a:ln/>
        </p:spPr>
      </p:sp>
      <p:sp>
        <p:nvSpPr>
          <p:cNvPr id="97283" name="Rectangle 3"/>
          <p:cNvSpPr>
            <a:spLocks noGrp="1" noChangeArrowheads="1"/>
          </p:cNvSpPr>
          <p:nvPr>
            <p:ph type="body" idx="1"/>
          </p:nvPr>
        </p:nvSpPr>
        <p:spPr>
          <a:noFill/>
          <a:ln/>
        </p:spPr>
        <p:txBody>
          <a:bodyPr/>
          <a:lstStyle/>
          <a:p>
            <a:pPr eaLnBrk="1" hangingPunct="1">
              <a:buFontTx/>
              <a:buChar char="•"/>
            </a:pPr>
            <a:r>
              <a:rPr lang="en-US" b="1" dirty="0">
                <a:latin typeface="Arial" pitchFamily="34" charset="0"/>
              </a:rPr>
              <a:t> Instructor Comments:</a:t>
            </a:r>
          </a:p>
          <a:p>
            <a:pPr marL="631821" lvl="3" eaLnBrk="1" hangingPunct="1">
              <a:buFontTx/>
              <a:buChar char="•"/>
            </a:pPr>
            <a:r>
              <a:rPr lang="en-US" dirty="0">
                <a:latin typeface="Arial" pitchFamily="34" charset="0"/>
              </a:rPr>
              <a:t> The Privacy Act of 1974, effective 27 September 1975, regulates the collection, maintenance, use, and dissemination of personal information by federal executive branch agencies.</a:t>
            </a:r>
          </a:p>
          <a:p>
            <a:pPr marL="631821" lvl="3" eaLnBrk="1" hangingPunct="1">
              <a:buFontTx/>
              <a:buChar char="•"/>
            </a:pPr>
            <a:r>
              <a:rPr lang="en-US" dirty="0">
                <a:latin typeface="Arial" pitchFamily="34" charset="0"/>
              </a:rPr>
              <a:t> Considered “Code of fair information practices” </a:t>
            </a:r>
          </a:p>
          <a:p>
            <a:pPr marL="631821" lvl="3" eaLnBrk="1" hangingPunct="1">
              <a:buFontTx/>
              <a:buChar char="•"/>
            </a:pPr>
            <a:r>
              <a:rPr lang="en-US" dirty="0">
                <a:latin typeface="Arial" pitchFamily="34" charset="0"/>
              </a:rPr>
              <a:t> Congress’ intent was to curb the illegal surveillance and investigation of individuals by federal agencies that were exposed during the Watergate scandal.  It also was concerned with potential abuses presented by government’s increased use of computers to store and retrieve personal data by means of a universal identifier. </a:t>
            </a:r>
          </a:p>
          <a:p>
            <a:pPr marL="631821" lvl="3" eaLnBrk="1" hangingPunct="1">
              <a:buFontTx/>
              <a:buChar char="•"/>
            </a:pPr>
            <a:r>
              <a:rPr lang="en-US" dirty="0">
                <a:latin typeface="Arial" pitchFamily="34" charset="0"/>
              </a:rPr>
              <a:t> No secret records.</a:t>
            </a:r>
          </a:p>
          <a:p>
            <a:pPr marL="631821" lvl="3" eaLnBrk="1" hangingPunct="1">
              <a:buFontTx/>
              <a:buChar char="•"/>
            </a:pPr>
            <a:r>
              <a:rPr lang="en-US" dirty="0">
                <a:latin typeface="Arial" pitchFamily="34" charset="0"/>
              </a:rPr>
              <a:t> Civil and criminal penalties for violating Privacy Act.</a:t>
            </a:r>
          </a:p>
        </p:txBody>
      </p:sp>
    </p:spTree>
    <p:extLst>
      <p:ext uri="{BB962C8B-B14F-4D97-AF65-F5344CB8AC3E}">
        <p14:creationId xmlns:p14="http://schemas.microsoft.com/office/powerpoint/2010/main" val="26686388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pPr>
              <a:defRPr/>
            </a:pPr>
            <a:fld id="{0BEFF456-4F5C-4852-9BC0-F7EB04F78DD7}" type="slidenum">
              <a:rPr lang="en-US" smtClean="0">
                <a:latin typeface="Arial" pitchFamily="34" charset="0"/>
              </a:rPr>
              <a:pPr>
                <a:defRPr/>
              </a:pPr>
              <a:t>33</a:t>
            </a:fld>
            <a:endParaRPr lang="en-US" dirty="0">
              <a:latin typeface="Arial" pitchFamily="34" charset="0"/>
            </a:endParaRPr>
          </a:p>
        </p:txBody>
      </p:sp>
      <p:sp>
        <p:nvSpPr>
          <p:cNvPr id="98307" name="Rectangle 2"/>
          <p:cNvSpPr>
            <a:spLocks noGrp="1" noRot="1" noChangeAspect="1" noChangeArrowheads="1" noTextEdit="1"/>
          </p:cNvSpPr>
          <p:nvPr>
            <p:ph type="sldImg"/>
          </p:nvPr>
        </p:nvSpPr>
        <p:spPr>
          <a:xfrm>
            <a:off x="411163" y="701675"/>
            <a:ext cx="6165850" cy="3468688"/>
          </a:xfrm>
          <a:ln/>
        </p:spPr>
      </p:sp>
      <p:sp>
        <p:nvSpPr>
          <p:cNvPr id="90116" name="Rectangle 3"/>
          <p:cNvSpPr>
            <a:spLocks noGrp="1" noChangeArrowheads="1"/>
          </p:cNvSpPr>
          <p:nvPr>
            <p:ph type="body" idx="1"/>
          </p:nvPr>
        </p:nvSpPr>
        <p:spPr>
          <a:xfrm>
            <a:off x="602293" y="4409758"/>
            <a:ext cx="5858083" cy="4177665"/>
          </a:xfrm>
          <a:ln/>
        </p:spPr>
        <p:txBody>
          <a:bodyPr/>
          <a:lstStyle/>
          <a:p>
            <a:pPr eaLnBrk="1" hangingPunct="1">
              <a:lnSpc>
                <a:spcPct val="90000"/>
              </a:lnSpc>
              <a:buFontTx/>
              <a:buChar char="•"/>
              <a:defRPr/>
            </a:pPr>
            <a:r>
              <a:rPr lang="en-US" b="1" dirty="0"/>
              <a:t> Instructor Comments:</a:t>
            </a:r>
          </a:p>
          <a:p>
            <a:pPr lvl="1" eaLnBrk="1" hangingPunct="1">
              <a:lnSpc>
                <a:spcPct val="90000"/>
              </a:lnSpc>
              <a:buFontTx/>
              <a:buChar char="•"/>
              <a:defRPr/>
            </a:pPr>
            <a:r>
              <a:rPr lang="en-US" dirty="0"/>
              <a:t> The Privacy Act Is an </a:t>
            </a:r>
            <a:r>
              <a:rPr lang="en-US" b="1" u="sng" dirty="0"/>
              <a:t>access statue</a:t>
            </a:r>
            <a:r>
              <a:rPr lang="en-US" dirty="0"/>
              <a:t> for a person to obtain his/her own records; It is a </a:t>
            </a:r>
            <a:r>
              <a:rPr lang="en-US" b="1" u="sng" dirty="0"/>
              <a:t>withholding</a:t>
            </a:r>
            <a:r>
              <a:rPr lang="en-US" u="sng" dirty="0"/>
              <a:t> </a:t>
            </a:r>
            <a:r>
              <a:rPr lang="en-US" b="1" u="sng" dirty="0"/>
              <a:t>statute</a:t>
            </a:r>
            <a:r>
              <a:rPr lang="en-US" dirty="0"/>
              <a:t> when a third party requests records that contain personally identifying information that is unique to an individual.</a:t>
            </a:r>
          </a:p>
          <a:p>
            <a:pPr lvl="1" eaLnBrk="1" hangingPunct="1">
              <a:lnSpc>
                <a:spcPct val="90000"/>
              </a:lnSpc>
              <a:buFontTx/>
              <a:buChar char="•"/>
              <a:defRPr/>
            </a:pPr>
            <a:r>
              <a:rPr lang="en-US" dirty="0"/>
              <a:t> It applies only to a system of records.</a:t>
            </a:r>
          </a:p>
          <a:p>
            <a:pPr lvl="1" eaLnBrk="1" hangingPunct="1">
              <a:lnSpc>
                <a:spcPct val="90000"/>
              </a:lnSpc>
              <a:buFontTx/>
              <a:buChar char="•"/>
              <a:defRPr/>
            </a:pPr>
            <a:r>
              <a:rPr lang="en-US" b="1" u="sng" dirty="0"/>
              <a:t> System of Records</a:t>
            </a:r>
            <a:r>
              <a:rPr lang="en-US" dirty="0"/>
              <a:t> (SOR) is defined as a “group of any records under the control of any agency from which information is retrieved by the name of the individual or by some identifying number, symbol, or other identifying particular assigned to the individual." 5 U.S.C. § 552a(a)(5). The system of records must be one that has been previously published in the Federal Register.</a:t>
            </a:r>
          </a:p>
          <a:p>
            <a:pPr marL="971545" lvl="4" eaLnBrk="1" hangingPunct="1">
              <a:lnSpc>
                <a:spcPct val="90000"/>
              </a:lnSpc>
              <a:defRPr/>
            </a:pPr>
            <a:endParaRPr lang="en-US" sz="900" dirty="0"/>
          </a:p>
        </p:txBody>
      </p:sp>
    </p:spTree>
    <p:extLst>
      <p:ext uri="{BB962C8B-B14F-4D97-AF65-F5344CB8AC3E}">
        <p14:creationId xmlns:p14="http://schemas.microsoft.com/office/powerpoint/2010/main" val="33058029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D6113774-DB04-4024-9E56-63C7B4A9B087}" type="slidenum">
              <a:rPr lang="en-US" smtClean="0">
                <a:latin typeface="Arial" pitchFamily="34" charset="0"/>
              </a:rPr>
              <a:pPr>
                <a:defRPr/>
              </a:pPr>
              <a:t>34</a:t>
            </a:fld>
            <a:endParaRPr lang="en-US" dirty="0">
              <a:latin typeface="Arial" pitchFamily="34" charset="0"/>
            </a:endParaRPr>
          </a:p>
        </p:txBody>
      </p:sp>
      <p:sp>
        <p:nvSpPr>
          <p:cNvPr id="99331" name="Rectangle 2"/>
          <p:cNvSpPr>
            <a:spLocks noGrp="1" noRot="1" noChangeAspect="1" noChangeArrowheads="1" noTextEdit="1"/>
          </p:cNvSpPr>
          <p:nvPr>
            <p:ph type="sldImg"/>
          </p:nvPr>
        </p:nvSpPr>
        <p:spPr>
          <a:xfrm>
            <a:off x="411163" y="701675"/>
            <a:ext cx="6165850" cy="3468688"/>
          </a:xfrm>
          <a:ln/>
        </p:spPr>
      </p:sp>
      <p:sp>
        <p:nvSpPr>
          <p:cNvPr id="99332" name="Rectangle 3"/>
          <p:cNvSpPr>
            <a:spLocks noGrp="1" noChangeArrowheads="1"/>
          </p:cNvSpPr>
          <p:nvPr>
            <p:ph type="body" idx="1"/>
          </p:nvPr>
        </p:nvSpPr>
        <p:spPr>
          <a:xfrm>
            <a:off x="602293" y="4409758"/>
            <a:ext cx="5858083" cy="4177665"/>
          </a:xfrm>
          <a:noFill/>
          <a:ln/>
        </p:spPr>
        <p:txBody>
          <a:bodyPr/>
          <a:lstStyle/>
          <a:p>
            <a:pPr eaLnBrk="1" hangingPunct="1">
              <a:lnSpc>
                <a:spcPct val="90000"/>
              </a:lnSpc>
              <a:buFontTx/>
              <a:buChar char="•"/>
            </a:pPr>
            <a:r>
              <a:rPr lang="en-US" sz="900" b="1" dirty="0">
                <a:latin typeface="Arial" pitchFamily="34" charset="0"/>
              </a:rPr>
              <a:t> Instructor Comments:</a:t>
            </a:r>
            <a:endParaRPr lang="en-US" sz="900" dirty="0">
              <a:latin typeface="Arial" pitchFamily="34" charset="0"/>
            </a:endParaRPr>
          </a:p>
          <a:p>
            <a:pPr lvl="1" eaLnBrk="1" hangingPunct="1">
              <a:lnSpc>
                <a:spcPct val="90000"/>
              </a:lnSpc>
              <a:buFontTx/>
              <a:buChar char="•"/>
            </a:pPr>
            <a:r>
              <a:rPr lang="en-US" sz="1000" b="1" dirty="0">
                <a:latin typeface="Arial" pitchFamily="34" charset="0"/>
              </a:rPr>
              <a:t> Agency:</a:t>
            </a:r>
            <a:r>
              <a:rPr lang="en-US" sz="1000" dirty="0">
                <a:latin typeface="Arial" pitchFamily="34" charset="0"/>
              </a:rPr>
              <a:t>  is defined as it is for the FOIA.  Executive departments, not Congress, Courts, or the Office of the President.</a:t>
            </a:r>
          </a:p>
          <a:p>
            <a:pPr lvl="1" eaLnBrk="1" hangingPunct="1">
              <a:lnSpc>
                <a:spcPct val="90000"/>
              </a:lnSpc>
              <a:buFontTx/>
              <a:buChar char="•"/>
            </a:pPr>
            <a:r>
              <a:rPr lang="en-US" sz="1000" b="1" dirty="0">
                <a:latin typeface="Arial" pitchFamily="34" charset="0"/>
              </a:rPr>
              <a:t> Record:</a:t>
            </a:r>
            <a:r>
              <a:rPr lang="en-US" sz="1000" dirty="0">
                <a:latin typeface="Arial" pitchFamily="34" charset="0"/>
              </a:rPr>
              <a:t> "any item, collection, or grouping of information about an individual that is maintained by an agency, including, but not limited to, his education, financial transactions, medical history, and criminal or employment history and that contains his name, or the identifying number, symbol, or other identifying particular assigned to the individual, such as a finger or voice print or a photograph." 5 U.S.C. § 552a(a)(4).</a:t>
            </a:r>
          </a:p>
          <a:p>
            <a:pPr lvl="1" eaLnBrk="1" hangingPunct="1">
              <a:lnSpc>
                <a:spcPct val="90000"/>
              </a:lnSpc>
              <a:buFontTx/>
              <a:buChar char="•"/>
            </a:pPr>
            <a:r>
              <a:rPr lang="en-US" sz="1000" b="1" dirty="0">
                <a:latin typeface="Arial" pitchFamily="34" charset="0"/>
              </a:rPr>
              <a:t> To qualify as a "record," the information must identify an individual</a:t>
            </a:r>
            <a:r>
              <a:rPr lang="en-US" sz="1000" dirty="0">
                <a:latin typeface="Arial" pitchFamily="34" charset="0"/>
              </a:rPr>
              <a:t>.  [The OMB Guidelines state that the term "record" means "any item of information about an individual that includes an individual identifier," OMB Guidelines, 40 Fed. Reg. 28,948, 28,951 (1975), and "'can include as little as one descriptive item about an individual,'" ]</a:t>
            </a:r>
          </a:p>
          <a:p>
            <a:pPr lvl="1" eaLnBrk="1" hangingPunct="1">
              <a:lnSpc>
                <a:spcPct val="90000"/>
              </a:lnSpc>
              <a:buFontTx/>
              <a:buChar char="•"/>
            </a:pPr>
            <a:r>
              <a:rPr lang="en-US" sz="1000" b="1" dirty="0">
                <a:latin typeface="Arial" pitchFamily="34" charset="0"/>
              </a:rPr>
              <a:t> Individuals</a:t>
            </a:r>
            <a:r>
              <a:rPr lang="en-US" sz="1000" dirty="0">
                <a:latin typeface="Arial" pitchFamily="34" charset="0"/>
              </a:rPr>
              <a:t> is defined as a citizen or alien lawfully admitted for permanent residence.  It does not apply to corporations, partnerships, proprietorships.</a:t>
            </a:r>
          </a:p>
          <a:p>
            <a:pPr lvl="1" eaLnBrk="1" hangingPunct="1">
              <a:lnSpc>
                <a:spcPct val="90000"/>
              </a:lnSpc>
              <a:buFontTx/>
              <a:buChar char="•"/>
            </a:pPr>
            <a:r>
              <a:rPr lang="en-US" sz="1000" dirty="0">
                <a:latin typeface="Arial" pitchFamily="34" charset="0"/>
              </a:rPr>
              <a:t> </a:t>
            </a:r>
            <a:r>
              <a:rPr lang="en-US" sz="1000" b="1" dirty="0">
                <a:latin typeface="Arial" pitchFamily="34" charset="0"/>
              </a:rPr>
              <a:t>System of records: </a:t>
            </a:r>
            <a:r>
              <a:rPr lang="en-US" sz="1000" dirty="0">
                <a:latin typeface="Arial" pitchFamily="34" charset="0"/>
              </a:rPr>
              <a:t> "a group of any records under the control of any agency from which information is retrieved by the name of the individual or by some identifying number, symbol, or other identifying particular assigned to the individual." 5 U.S.C. § 552a(a)(5). The OMB Guidelines explain that a system of records exists if: (1) there is an "indexing or retrieval capability using identifying particulars [that is] built into the system"; and (2) the agency "does, in fact, retrieve records about individuals by reference to some personal identifier." OMB Guidelines, 40 Fed. Reg. 28,948, 28,952 (1975). The Guidelines state that the "is retrieved by" criterion "implies that the grouping of records under the control of an agency is accessed by the agency by use of a personal identifier; not merely that a capability or potential for retrieval exists." Id. </a:t>
            </a:r>
          </a:p>
          <a:p>
            <a:pPr lvl="1" eaLnBrk="1" hangingPunct="1">
              <a:lnSpc>
                <a:spcPct val="90000"/>
              </a:lnSpc>
              <a:buFontTx/>
              <a:buChar char="•"/>
            </a:pPr>
            <a:r>
              <a:rPr lang="en-US" sz="1000" dirty="0">
                <a:latin typeface="Arial" pitchFamily="34" charset="0"/>
              </a:rPr>
              <a:t> The system of records must be one that has been previously published in the Federal Register.</a:t>
            </a:r>
          </a:p>
          <a:p>
            <a:pPr>
              <a:lnSpc>
                <a:spcPct val="80000"/>
              </a:lnSpc>
            </a:pPr>
            <a:endParaRPr lang="en-US" sz="1100" b="1" dirty="0">
              <a:latin typeface="Arial" pitchFamily="34" charset="0"/>
            </a:endParaRPr>
          </a:p>
          <a:p>
            <a:pPr>
              <a:lnSpc>
                <a:spcPct val="80000"/>
              </a:lnSpc>
            </a:pPr>
            <a:endParaRPr lang="en-US" sz="1100" b="1" dirty="0">
              <a:latin typeface="Arial" pitchFamily="34" charset="0"/>
            </a:endParaRPr>
          </a:p>
          <a:p>
            <a:pPr>
              <a:lnSpc>
                <a:spcPct val="80000"/>
              </a:lnSpc>
            </a:pPr>
            <a:endParaRPr lang="en-US" sz="1100" dirty="0">
              <a:latin typeface="Arial" pitchFamily="34" charset="0"/>
            </a:endParaRPr>
          </a:p>
          <a:p>
            <a:pPr>
              <a:lnSpc>
                <a:spcPct val="80000"/>
              </a:lnSpc>
            </a:pPr>
            <a:endParaRPr lang="en-US" sz="1100" dirty="0">
              <a:latin typeface="Arial" pitchFamily="34" charset="0"/>
            </a:endParaRPr>
          </a:p>
          <a:p>
            <a:pPr>
              <a:lnSpc>
                <a:spcPct val="80000"/>
              </a:lnSpc>
            </a:pPr>
            <a:endParaRPr lang="en-US" sz="1100" dirty="0">
              <a:latin typeface="Arial" pitchFamily="34" charset="0"/>
            </a:endParaRPr>
          </a:p>
          <a:p>
            <a:pPr>
              <a:lnSpc>
                <a:spcPct val="80000"/>
              </a:lnSpc>
            </a:pPr>
            <a:endParaRPr lang="en-US" dirty="0">
              <a:latin typeface="Arial" pitchFamily="34" charset="0"/>
            </a:endParaRPr>
          </a:p>
          <a:p>
            <a:pPr marL="457198" lvl="3" eaLnBrk="1" hangingPunct="1">
              <a:lnSpc>
                <a:spcPct val="90000"/>
              </a:lnSpc>
              <a:buFontTx/>
              <a:buChar char="•"/>
            </a:pPr>
            <a:endParaRPr lang="en-US" sz="900" dirty="0">
              <a:latin typeface="Arial" pitchFamily="34" charset="0"/>
            </a:endParaRPr>
          </a:p>
        </p:txBody>
      </p:sp>
    </p:spTree>
    <p:extLst>
      <p:ext uri="{BB962C8B-B14F-4D97-AF65-F5344CB8AC3E}">
        <p14:creationId xmlns:p14="http://schemas.microsoft.com/office/powerpoint/2010/main" val="1780843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508000" y="446088"/>
            <a:ext cx="6167438" cy="3470275"/>
          </a:xfrm>
          <a:ln/>
        </p:spPr>
      </p:sp>
      <p:sp>
        <p:nvSpPr>
          <p:cNvPr id="458755" name="Rectangle 3"/>
          <p:cNvSpPr>
            <a:spLocks noGrp="1" noChangeArrowheads="1"/>
          </p:cNvSpPr>
          <p:nvPr>
            <p:ph type="body" idx="1"/>
          </p:nvPr>
        </p:nvSpPr>
        <p:spPr>
          <a:xfrm>
            <a:off x="678372" y="4031415"/>
            <a:ext cx="5588637" cy="4177665"/>
          </a:xfrm>
        </p:spPr>
        <p:txBody>
          <a:bodyPr/>
          <a:lstStyle/>
          <a:p>
            <a:pPr>
              <a:buFont typeface="Arial" pitchFamily="34" charset="0"/>
              <a:buChar char="•"/>
              <a:defRPr/>
            </a:pPr>
            <a:r>
              <a:rPr lang="en-US" sz="900" b="1" dirty="0"/>
              <a:t> Instructor Comments:  </a:t>
            </a:r>
          </a:p>
          <a:p>
            <a:pPr lvl="1">
              <a:buFont typeface="Arial" pitchFamily="34" charset="0"/>
              <a:buChar char="•"/>
              <a:defRPr/>
            </a:pPr>
            <a:r>
              <a:rPr lang="en-US" sz="900" dirty="0"/>
              <a:t> Once it is determined what records are covered under the Privacy Act, here are the implications.  There is a lot of responsibility that we have towards Privacy Act Records.  Violations of these responsibilities can result in criminal or civil penalty.</a:t>
            </a:r>
          </a:p>
          <a:p>
            <a:pPr lvl="1">
              <a:buFont typeface="Arial" pitchFamily="34" charset="0"/>
              <a:buChar char="•"/>
              <a:defRPr/>
            </a:pPr>
            <a:r>
              <a:rPr lang="en-US" sz="900" dirty="0"/>
              <a:t> Unauthorized release = misdemeanor and no more than $5,000 fine.  </a:t>
            </a:r>
          </a:p>
          <a:p>
            <a:pPr lvl="1">
              <a:buFont typeface="Arial" pitchFamily="34" charset="0"/>
              <a:buChar char="•"/>
              <a:defRPr/>
            </a:pPr>
            <a:r>
              <a:rPr lang="en-US" sz="900" dirty="0"/>
              <a:t> Maintaining a system of records without meeting notice requirement = misdemeanor and no more than $5,000 fine.</a:t>
            </a:r>
          </a:p>
          <a:p>
            <a:pPr lvl="1">
              <a:buFont typeface="Arial" pitchFamily="34" charset="0"/>
              <a:buChar char="•"/>
              <a:defRPr/>
            </a:pPr>
            <a:r>
              <a:rPr lang="en-US" sz="900" dirty="0"/>
              <a:t> Obtaining records under false pretenses = misdemeanor and no more than $5,000 fine.</a:t>
            </a:r>
          </a:p>
          <a:p>
            <a:pPr lvl="1">
              <a:buFont typeface="Arial" pitchFamily="34" charset="0"/>
              <a:buChar char="•"/>
              <a:defRPr/>
            </a:pPr>
            <a:r>
              <a:rPr lang="en-US" sz="900" dirty="0"/>
              <a:t> Civil: </a:t>
            </a:r>
          </a:p>
          <a:p>
            <a:pPr lvl="2">
              <a:buFont typeface="Arial" pitchFamily="34" charset="0"/>
              <a:buChar char="•"/>
              <a:defRPr/>
            </a:pPr>
            <a:r>
              <a:rPr lang="en-US" sz="900" dirty="0"/>
              <a:t> Wrongful refusal to amend:  Enjoiner, attorney fees/costs.</a:t>
            </a:r>
          </a:p>
          <a:p>
            <a:pPr lvl="2">
              <a:buFont typeface="Arial" pitchFamily="34" charset="0"/>
              <a:buChar char="•"/>
              <a:defRPr/>
            </a:pPr>
            <a:r>
              <a:rPr lang="en-US" sz="900" dirty="0"/>
              <a:t> Wrongful denial of access: Enjoiner, attorney fees/costs.</a:t>
            </a:r>
          </a:p>
          <a:p>
            <a:pPr lvl="1" eaLnBrk="1" hangingPunct="1">
              <a:buFontTx/>
              <a:buChar char="•"/>
              <a:defRPr/>
            </a:pPr>
            <a:r>
              <a:rPr lang="en-US" sz="900" dirty="0"/>
              <a:t>  Collect only </a:t>
            </a:r>
            <a:r>
              <a:rPr lang="en-US" sz="900" b="1" u="sng" dirty="0"/>
              <a:t>relevant and necessary</a:t>
            </a:r>
            <a:r>
              <a:rPr lang="en-US" sz="900" dirty="0"/>
              <a:t> information to accomplish an agency purpose as defined by statute or Executive Order.  </a:t>
            </a:r>
            <a:r>
              <a:rPr lang="sv-SE" sz="900" dirty="0"/>
              <a:t>5 U.S.C. § 552a(e)(1); AR 340-21, para 4-1c; AFI 33-332, para 1.1.3.2.</a:t>
            </a:r>
          </a:p>
          <a:p>
            <a:pPr marL="457198" lvl="3" eaLnBrk="1" hangingPunct="1">
              <a:buFontTx/>
              <a:buChar char="•"/>
              <a:defRPr/>
            </a:pPr>
            <a:r>
              <a:rPr lang="en-US" sz="900" dirty="0"/>
              <a:t> Collect information to greatest extent practical </a:t>
            </a:r>
            <a:r>
              <a:rPr lang="en-US" sz="900" b="1" u="sng" dirty="0"/>
              <a:t>directly from the individual</a:t>
            </a:r>
            <a:r>
              <a:rPr lang="en-US" sz="900" dirty="0"/>
              <a:t> when the information may result in adverse determinations about an individual’s rights, benefits, and privileges under Federal programs.  5 U.S.C. §552a(e)(2).</a:t>
            </a:r>
          </a:p>
          <a:p>
            <a:pPr marL="457198" lvl="3" eaLnBrk="1" hangingPunct="1">
              <a:buFontTx/>
              <a:buChar char="•"/>
              <a:defRPr/>
            </a:pPr>
            <a:r>
              <a:rPr lang="en-US" sz="900" dirty="0"/>
              <a:t> Maintain no records regarding how an individual exercises </a:t>
            </a:r>
            <a:r>
              <a:rPr lang="en-US" sz="900" b="1" u="sng" dirty="0"/>
              <a:t>First Amendment</a:t>
            </a:r>
            <a:r>
              <a:rPr lang="en-US" sz="900" dirty="0"/>
              <a:t> rights.  5 U.S.C. § 552a(e)(7); AR 340-21, para 4-5. (</a:t>
            </a:r>
            <a:r>
              <a:rPr lang="en-US" sz="900" u="sng" dirty="0"/>
              <a:t>Exceptions:</a:t>
            </a:r>
            <a:r>
              <a:rPr lang="en-US" sz="900" dirty="0"/>
              <a:t>  Consent of the subject, authorized by statute, or pertinent to and within the scope of an authorized law enforcement activity). </a:t>
            </a:r>
          </a:p>
          <a:p>
            <a:pPr marL="457198" lvl="3" eaLnBrk="1" hangingPunct="1">
              <a:buFontTx/>
              <a:buChar char="•"/>
              <a:defRPr/>
            </a:pPr>
            <a:r>
              <a:rPr lang="en-US" sz="900" b="1" dirty="0"/>
              <a:t> </a:t>
            </a:r>
            <a:r>
              <a:rPr lang="en-US" sz="900" b="1" u="sng" dirty="0"/>
              <a:t>Maintain records used</a:t>
            </a:r>
            <a:r>
              <a:rPr lang="en-US" sz="900" dirty="0"/>
              <a:t> -- make determinations about an individual with such accuracy, relevance, timeliness and completeness as is reasonably necessary to assure fairness in the determination.  5 U.S.C. § 552a(e)(5).  Perfect records are not required; reasonableness is the standard.  </a:t>
            </a:r>
            <a:r>
              <a:rPr lang="en-US" sz="900" u="sng" dirty="0"/>
              <a:t>Doe v. United States</a:t>
            </a:r>
            <a:r>
              <a:rPr lang="en-US" sz="900" dirty="0"/>
              <a:t>, 821 F.2d 694 (D.C. Cir. 1987). </a:t>
            </a:r>
          </a:p>
          <a:p>
            <a:pPr marL="457198" lvl="3" eaLnBrk="1" hangingPunct="1">
              <a:buFontTx/>
              <a:buChar char="•"/>
              <a:defRPr/>
            </a:pPr>
            <a:r>
              <a:rPr lang="en-US" sz="900" b="1" dirty="0"/>
              <a:t> </a:t>
            </a:r>
            <a:r>
              <a:rPr lang="en-US" sz="900" b="1" u="sng" dirty="0"/>
              <a:t>1</a:t>
            </a:r>
            <a:r>
              <a:rPr lang="en-US" sz="900" b="1" u="sng" baseline="30000" dirty="0"/>
              <a:t>st</a:t>
            </a:r>
            <a:r>
              <a:rPr lang="en-US" sz="900" b="1" u="sng" dirty="0"/>
              <a:t> Amendment:</a:t>
            </a:r>
            <a:r>
              <a:rPr lang="en-US" sz="900" b="1" dirty="0"/>
              <a:t> </a:t>
            </a:r>
            <a:r>
              <a:rPr lang="en-US" sz="900" dirty="0"/>
              <a:t>The Act clearly prohibits even the mere collection of such a record, independent of the agency's maintenance, use or dissemination of it thereafter. </a:t>
            </a:r>
          </a:p>
          <a:p>
            <a:pPr marL="457198" lvl="3" eaLnBrk="1" hangingPunct="1">
              <a:buFontTx/>
              <a:buChar char="•"/>
              <a:defRPr/>
            </a:pPr>
            <a:r>
              <a:rPr lang="en-US" sz="900" b="1" dirty="0"/>
              <a:t> </a:t>
            </a:r>
            <a:r>
              <a:rPr lang="en-US" sz="900" b="1" u="sng" dirty="0"/>
              <a:t>Privacy Act Advisement:</a:t>
            </a:r>
            <a:r>
              <a:rPr lang="en-US" sz="900" dirty="0"/>
              <a:t>  The contents of the Privacy Act advisement normally contain (1) the authority to collect, (2) how the information will me maintained, and (3) how the information will be used.</a:t>
            </a:r>
          </a:p>
          <a:p>
            <a:pPr marL="114300" lvl="1" eaLnBrk="1" hangingPunct="1">
              <a:defRPr/>
            </a:pPr>
            <a:endParaRPr lang="en-US" sz="900" b="1" u="sng" dirty="0"/>
          </a:p>
          <a:p>
            <a:pPr>
              <a:defRPr/>
            </a:pPr>
            <a:endParaRPr lang="en-US" sz="900" dirty="0"/>
          </a:p>
          <a:p>
            <a:pPr>
              <a:buFont typeface="Arial" pitchFamily="34" charset="0"/>
              <a:buChar char="•"/>
              <a:defRPr/>
            </a:pPr>
            <a:endParaRPr lang="en-US" sz="900" dirty="0"/>
          </a:p>
          <a:p>
            <a:pPr>
              <a:buFont typeface="Arial" pitchFamily="34" charset="0"/>
              <a:buChar char="•"/>
              <a:defRPr/>
            </a:pPr>
            <a:endParaRPr lang="en-US" sz="900" dirty="0"/>
          </a:p>
          <a:p>
            <a:pPr>
              <a:buFont typeface="Arial" pitchFamily="34" charset="0"/>
              <a:buChar char="•"/>
              <a:defRPr/>
            </a:pPr>
            <a:endParaRPr lang="en-US" sz="900" dirty="0"/>
          </a:p>
          <a:p>
            <a:pPr>
              <a:buFont typeface="Arial" pitchFamily="34" charset="0"/>
              <a:buChar char="•"/>
              <a:defRPr/>
            </a:pPr>
            <a:endParaRPr lang="en-US" sz="900" dirty="0"/>
          </a:p>
        </p:txBody>
      </p:sp>
    </p:spTree>
    <p:extLst>
      <p:ext uri="{BB962C8B-B14F-4D97-AF65-F5344CB8AC3E}">
        <p14:creationId xmlns:p14="http://schemas.microsoft.com/office/powerpoint/2010/main" val="8512534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431800" y="522288"/>
            <a:ext cx="6167438" cy="3470275"/>
          </a:xfrm>
          <a:ln/>
        </p:spPr>
      </p:sp>
      <p:sp>
        <p:nvSpPr>
          <p:cNvPr id="101379" name="Rectangle 3"/>
          <p:cNvSpPr>
            <a:spLocks noGrp="1" noChangeArrowheads="1"/>
          </p:cNvSpPr>
          <p:nvPr>
            <p:ph type="body" idx="1"/>
          </p:nvPr>
        </p:nvSpPr>
        <p:spPr>
          <a:noFill/>
          <a:ln/>
        </p:spPr>
        <p:txBody>
          <a:bodyPr/>
          <a:lstStyle/>
          <a:p>
            <a:pPr>
              <a:buFontTx/>
              <a:buChar char="•"/>
            </a:pPr>
            <a:r>
              <a:rPr lang="en-US" b="1" dirty="0">
                <a:latin typeface="Arial" pitchFamily="34" charset="0"/>
              </a:rPr>
              <a:t> Instructor Comments:  </a:t>
            </a:r>
          </a:p>
          <a:p>
            <a:pPr marL="573085" lvl="1" eaLnBrk="1" hangingPunct="1">
              <a:buFontTx/>
              <a:buChar char="•"/>
            </a:pPr>
            <a:r>
              <a:rPr lang="en-US" dirty="0">
                <a:latin typeface="Arial" pitchFamily="34" charset="0"/>
              </a:rPr>
              <a:t> There is a requirement to publish in the Federal Register when agency establishes new System of Records or modifies an extant System of Records.</a:t>
            </a:r>
          </a:p>
          <a:p>
            <a:pPr marL="573085" lvl="1" eaLnBrk="1" hangingPunct="1">
              <a:buFontTx/>
              <a:buChar char="•"/>
            </a:pPr>
            <a:r>
              <a:rPr lang="en-US" dirty="0">
                <a:latin typeface="Arial" pitchFamily="34" charset="0"/>
              </a:rPr>
              <a:t> This is an example of what a publication notice might look like. The OMB Guidelines explain that a system of records exists if: (1) there is an "indexing or retrieval capability using identifying particulars [that is] built into the system"; and (2) the agency "does, in fact, retrieve records about individuals by reference to some personal identifier." OMB Guidelines, 40 Fed. Reg. 28,948, 28,952 (July 9, 1975). The Guidelines state that the "is retrieved by" criterion "implies that the grouping of records under the control of an agency is accessed by the agency by use of a personal identifier; not merely that a capability or potential for retrieval exists." </a:t>
            </a:r>
          </a:p>
          <a:p>
            <a:pPr marL="573085" lvl="1">
              <a:buFontTx/>
              <a:buChar char="•"/>
            </a:pPr>
            <a:r>
              <a:rPr lang="en-US" b="1" dirty="0">
                <a:latin typeface="Arial" pitchFamily="34" charset="0"/>
              </a:rPr>
              <a:t> Criminal penalty:</a:t>
            </a:r>
            <a:r>
              <a:rPr lang="en-US" dirty="0">
                <a:latin typeface="Arial" pitchFamily="34" charset="0"/>
              </a:rPr>
              <a:t>  Failing to meet Notice requirement is a misdemeanor and no more than $5,000 fine.</a:t>
            </a:r>
          </a:p>
          <a:p>
            <a:endParaRPr lang="en-US" dirty="0">
              <a:latin typeface="Arial" pitchFamily="34" charset="0"/>
            </a:endParaRPr>
          </a:p>
          <a:p>
            <a:endParaRPr lang="en-US" dirty="0">
              <a:latin typeface="Arial" pitchFamily="34" charset="0"/>
            </a:endParaRPr>
          </a:p>
          <a:p>
            <a:endParaRPr lang="en-US" dirty="0">
              <a:latin typeface="Arial" pitchFamily="34" charset="0"/>
            </a:endParaRPr>
          </a:p>
          <a:p>
            <a:endParaRPr lang="en-US" dirty="0">
              <a:latin typeface="Arial" pitchFamily="34" charset="0"/>
            </a:endParaRPr>
          </a:p>
        </p:txBody>
      </p:sp>
    </p:spTree>
    <p:extLst>
      <p:ext uri="{BB962C8B-B14F-4D97-AF65-F5344CB8AC3E}">
        <p14:creationId xmlns:p14="http://schemas.microsoft.com/office/powerpoint/2010/main" val="19742920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431800" y="596900"/>
            <a:ext cx="6167438" cy="3470275"/>
          </a:xfrm>
          <a:ln/>
        </p:spPr>
      </p:sp>
      <p:sp>
        <p:nvSpPr>
          <p:cNvPr id="102403" name="Rectangle 3"/>
          <p:cNvSpPr>
            <a:spLocks noGrp="1" noChangeArrowheads="1"/>
          </p:cNvSpPr>
          <p:nvPr>
            <p:ph type="body" idx="1"/>
          </p:nvPr>
        </p:nvSpPr>
        <p:spPr>
          <a:noFill/>
          <a:ln/>
        </p:spPr>
        <p:txBody>
          <a:bodyPr/>
          <a:lstStyle/>
          <a:p>
            <a:pPr eaLnBrk="1" hangingPunct="1">
              <a:buFontTx/>
              <a:buChar char="•"/>
            </a:pPr>
            <a:r>
              <a:rPr lang="en-US" sz="1000" b="1" dirty="0">
                <a:latin typeface="Arial" pitchFamily="34" charset="0"/>
              </a:rPr>
              <a:t> Instructor Comments:</a:t>
            </a:r>
          </a:p>
          <a:p>
            <a:pPr marL="511173" lvl="3" eaLnBrk="1" hangingPunct="1">
              <a:buFontTx/>
              <a:buChar char="•"/>
            </a:pPr>
            <a:r>
              <a:rPr lang="en-US" sz="1000" b="1" dirty="0">
                <a:latin typeface="Arial" pitchFamily="34" charset="0"/>
              </a:rPr>
              <a:t> </a:t>
            </a:r>
            <a:r>
              <a:rPr lang="en-US" sz="1000" b="1" u="sng" dirty="0">
                <a:latin typeface="Arial" pitchFamily="34" charset="0"/>
              </a:rPr>
              <a:t>Privacy Act Advisement:</a:t>
            </a:r>
            <a:r>
              <a:rPr lang="en-US" sz="1000" dirty="0">
                <a:latin typeface="Arial" pitchFamily="34" charset="0"/>
              </a:rPr>
              <a:t>  The contents of the Privacy Act advisement normally contain (1) the authority to collect, (2) how the information will me maintained, and (3) how the information will be used.</a:t>
            </a:r>
          </a:p>
          <a:p>
            <a:pPr marL="114300" lvl="1" eaLnBrk="1" hangingPunct="1"/>
            <a:endParaRPr lang="en-US" sz="1000" b="1" u="sng" dirty="0">
              <a:latin typeface="Arial" pitchFamily="34" charset="0"/>
            </a:endParaRPr>
          </a:p>
          <a:p>
            <a:endParaRPr lang="en-US" dirty="0">
              <a:latin typeface="Arial" pitchFamily="34" charset="0"/>
            </a:endParaRPr>
          </a:p>
        </p:txBody>
      </p:sp>
    </p:spTree>
    <p:extLst>
      <p:ext uri="{BB962C8B-B14F-4D97-AF65-F5344CB8AC3E}">
        <p14:creationId xmlns:p14="http://schemas.microsoft.com/office/powerpoint/2010/main" val="40373364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431800" y="522288"/>
            <a:ext cx="6167438" cy="3470275"/>
          </a:xfrm>
          <a:ln/>
        </p:spPr>
      </p:sp>
      <p:sp>
        <p:nvSpPr>
          <p:cNvPr id="103427" name="Rectangle 3"/>
          <p:cNvSpPr>
            <a:spLocks noGrp="1" noChangeArrowheads="1"/>
          </p:cNvSpPr>
          <p:nvPr>
            <p:ph type="body" idx="1"/>
          </p:nvPr>
        </p:nvSpPr>
        <p:spPr>
          <a:noFill/>
          <a:ln/>
        </p:spPr>
        <p:txBody>
          <a:bodyPr/>
          <a:lstStyle/>
          <a:p>
            <a:pPr eaLnBrk="1" hangingPunct="1">
              <a:buFontTx/>
              <a:buChar char="•"/>
            </a:pPr>
            <a:r>
              <a:rPr lang="en-US" sz="900" b="1" dirty="0">
                <a:latin typeface="Arial" pitchFamily="34" charset="0"/>
              </a:rPr>
              <a:t> Instructor Comments:</a:t>
            </a:r>
          </a:p>
          <a:p>
            <a:pPr marL="457198" lvl="3" eaLnBrk="1" hangingPunct="1">
              <a:buFontTx/>
              <a:buChar char="•"/>
            </a:pPr>
            <a:r>
              <a:rPr lang="en-US" sz="900" dirty="0">
                <a:latin typeface="Arial" pitchFamily="34" charset="0"/>
              </a:rPr>
              <a:t> "No agency shall disclose any record which is contained in a system of records by any means of communication to any person, or to another agency, except pursuant to a written request by, or with the prior written consent of, the individual to whom the record pertains.”</a:t>
            </a:r>
          </a:p>
          <a:p>
            <a:pPr marL="457198" lvl="3" eaLnBrk="1" hangingPunct="1">
              <a:buFontTx/>
              <a:buChar char="•"/>
            </a:pPr>
            <a:r>
              <a:rPr lang="en-US" sz="900" dirty="0">
                <a:latin typeface="Arial" pitchFamily="34" charset="0"/>
              </a:rPr>
              <a:t> A "disclosure" can be by any means of communication -- written, oral, electronic, or mechanical. A plaintiff has the burden of demonstrating that a disclosure by the agency has occurred.</a:t>
            </a:r>
          </a:p>
          <a:p>
            <a:pPr marL="457198" lvl="3" eaLnBrk="1" hangingPunct="1">
              <a:buFontTx/>
              <a:buChar char="•"/>
            </a:pPr>
            <a:r>
              <a:rPr lang="en-US" sz="900" dirty="0">
                <a:latin typeface="Arial" pitchFamily="34" charset="0"/>
              </a:rPr>
              <a:t> </a:t>
            </a:r>
            <a:r>
              <a:rPr lang="en-US" dirty="0">
                <a:latin typeface="Arial" pitchFamily="34" charset="0"/>
              </a:rPr>
              <a:t>Wrongful disclosure:  Misdemeanor and fine no more than $5,000.</a:t>
            </a:r>
          </a:p>
        </p:txBody>
      </p:sp>
    </p:spTree>
    <p:extLst>
      <p:ext uri="{BB962C8B-B14F-4D97-AF65-F5344CB8AC3E}">
        <p14:creationId xmlns:p14="http://schemas.microsoft.com/office/powerpoint/2010/main" val="12503892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431800" y="522288"/>
            <a:ext cx="6167438" cy="3470275"/>
          </a:xfrm>
          <a:ln/>
        </p:spPr>
      </p:sp>
      <p:sp>
        <p:nvSpPr>
          <p:cNvPr id="104451"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986968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E2D284E5-4087-4F7D-A3D0-8F81B2C61C48}" type="slidenum">
              <a:rPr lang="en-US" smtClean="0">
                <a:latin typeface="Arial" pitchFamily="34" charset="0"/>
              </a:rPr>
              <a:pPr>
                <a:defRPr/>
              </a:pPr>
              <a:t>4</a:t>
            </a:fld>
            <a:endParaRPr lang="en-US" dirty="0">
              <a:latin typeface="Arial" pitchFamily="34" charset="0"/>
            </a:endParaRPr>
          </a:p>
        </p:txBody>
      </p:sp>
      <p:sp>
        <p:nvSpPr>
          <p:cNvPr id="68611" name="Rectangle 2"/>
          <p:cNvSpPr>
            <a:spLocks noGrp="1" noRot="1" noChangeAspect="1" noChangeArrowheads="1" noTextEdit="1"/>
          </p:cNvSpPr>
          <p:nvPr>
            <p:ph type="sldImg"/>
          </p:nvPr>
        </p:nvSpPr>
        <p:spPr>
          <a:xfrm>
            <a:off x="411163" y="701675"/>
            <a:ext cx="6165850" cy="3468688"/>
          </a:xfrm>
          <a:ln/>
        </p:spPr>
      </p:sp>
      <p:sp>
        <p:nvSpPr>
          <p:cNvPr id="68612" name="Rectangle 3"/>
          <p:cNvSpPr>
            <a:spLocks noGrp="1" noChangeArrowheads="1"/>
          </p:cNvSpPr>
          <p:nvPr>
            <p:ph type="body" idx="1"/>
          </p:nvPr>
        </p:nvSpPr>
        <p:spPr>
          <a:xfrm>
            <a:off x="678371" y="4409758"/>
            <a:ext cx="5782004" cy="4177665"/>
          </a:xfrm>
          <a:noFill/>
          <a:ln/>
        </p:spPr>
        <p:txBody>
          <a:bodyPr/>
          <a:lstStyle/>
          <a:p>
            <a:pPr eaLnBrk="1" hangingPunct="1">
              <a:buFontTx/>
              <a:buChar char="•"/>
            </a:pPr>
            <a:r>
              <a:rPr lang="en-US" b="1" dirty="0">
                <a:latin typeface="Arial" pitchFamily="34" charset="0"/>
              </a:rPr>
              <a:t> Instructor Comments:</a:t>
            </a:r>
          </a:p>
          <a:p>
            <a:pPr marL="628647" lvl="1" eaLnBrk="1" hangingPunct="1">
              <a:buFontTx/>
              <a:buChar char="•"/>
            </a:pPr>
            <a:r>
              <a:rPr lang="en-US" dirty="0">
                <a:latin typeface="Arial" pitchFamily="34" charset="0"/>
              </a:rPr>
              <a:t> These are additional resources you can go to for helpful information on government information practices.</a:t>
            </a:r>
          </a:p>
          <a:p>
            <a:pPr marL="628647" lvl="1" eaLnBrk="1" hangingPunct="1">
              <a:buFontTx/>
              <a:buChar char="•"/>
            </a:pPr>
            <a:r>
              <a:rPr lang="en-US" dirty="0">
                <a:latin typeface="Arial" pitchFamily="34" charset="0"/>
              </a:rPr>
              <a:t> The Department of Justice Guide to the Freedom of</a:t>
            </a:r>
            <a:r>
              <a:rPr lang="en-US" baseline="0" dirty="0">
                <a:latin typeface="Arial" pitchFamily="34" charset="0"/>
              </a:rPr>
              <a:t> Information Act is a primary resource for FOIA case law and guidance, and is available online - https://www.justice.gov/oip/doj-guide-freedom-information-act-0.</a:t>
            </a:r>
            <a:endParaRPr lang="en-US" dirty="0">
              <a:latin typeface="Arial" pitchFamily="34" charset="0"/>
            </a:endParaRPr>
          </a:p>
          <a:p>
            <a:pPr eaLnBrk="1" hangingPunct="1"/>
            <a:endParaRPr lang="en-US" b="1" dirty="0">
              <a:latin typeface="Arial" pitchFamily="34" charset="0"/>
            </a:endParaRPr>
          </a:p>
          <a:p>
            <a:pPr eaLnBrk="1" hangingPunct="1"/>
            <a:endParaRPr lang="en-US" b="1" dirty="0">
              <a:latin typeface="Arial" pitchFamily="34" charset="0"/>
            </a:endParaRPr>
          </a:p>
        </p:txBody>
      </p:sp>
    </p:spTree>
    <p:extLst>
      <p:ext uri="{BB962C8B-B14F-4D97-AF65-F5344CB8AC3E}">
        <p14:creationId xmlns:p14="http://schemas.microsoft.com/office/powerpoint/2010/main" val="2964033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p:txBody>
          <a:bodyPr/>
          <a:lstStyle/>
          <a:p>
            <a:pPr>
              <a:defRPr/>
            </a:pPr>
            <a:fld id="{F950665B-6BBB-4E7C-94A7-8011A783EAE4}" type="slidenum">
              <a:rPr lang="en-US" smtClean="0">
                <a:latin typeface="Arial" pitchFamily="34" charset="0"/>
              </a:rPr>
              <a:pPr>
                <a:defRPr/>
              </a:pPr>
              <a:t>40</a:t>
            </a:fld>
            <a:endParaRPr lang="en-US" dirty="0">
              <a:latin typeface="Arial" pitchFamily="34" charset="0"/>
            </a:endParaRPr>
          </a:p>
        </p:txBody>
      </p:sp>
      <p:sp>
        <p:nvSpPr>
          <p:cNvPr id="105475" name="Rectangle 2"/>
          <p:cNvSpPr>
            <a:spLocks noGrp="1" noRot="1" noChangeAspect="1" noChangeArrowheads="1" noTextEdit="1"/>
          </p:cNvSpPr>
          <p:nvPr>
            <p:ph type="sldImg"/>
          </p:nvPr>
        </p:nvSpPr>
        <p:spPr>
          <a:xfrm>
            <a:off x="412750" y="701675"/>
            <a:ext cx="6165850" cy="3468688"/>
          </a:xfrm>
          <a:ln/>
        </p:spPr>
      </p:sp>
      <p:sp>
        <p:nvSpPr>
          <p:cNvPr id="97284" name="Rectangle 3"/>
          <p:cNvSpPr>
            <a:spLocks noGrp="1" noChangeArrowheads="1"/>
          </p:cNvSpPr>
          <p:nvPr>
            <p:ph type="body" idx="1"/>
          </p:nvPr>
        </p:nvSpPr>
        <p:spPr>
          <a:xfrm>
            <a:off x="754451" y="4409758"/>
            <a:ext cx="5477688" cy="4177665"/>
          </a:xfrm>
          <a:ln/>
        </p:spPr>
        <p:txBody>
          <a:bodyPr/>
          <a:lstStyle/>
          <a:p>
            <a:pPr eaLnBrk="1" hangingPunct="1">
              <a:buFontTx/>
              <a:buChar char="•"/>
              <a:defRPr/>
            </a:pPr>
            <a:r>
              <a:rPr lang="en-US" sz="1000" b="1" dirty="0"/>
              <a:t> Instructor Comments:</a:t>
            </a:r>
          </a:p>
          <a:p>
            <a:pPr marL="511173" lvl="2" eaLnBrk="1" hangingPunct="1">
              <a:buFontTx/>
              <a:buChar char="•"/>
              <a:defRPr/>
            </a:pPr>
            <a:r>
              <a:rPr lang="en-US" sz="1000" b="1" dirty="0"/>
              <a:t>  5 U.S.C. § 552a(b)(1) ("need to know" within agency)</a:t>
            </a:r>
          </a:p>
          <a:p>
            <a:pPr marL="857246" lvl="3" indent="3175" eaLnBrk="1" hangingPunct="1">
              <a:buFontTx/>
              <a:buChar char="•"/>
              <a:defRPr/>
            </a:pPr>
            <a:r>
              <a:rPr lang="en-US" sz="1000" dirty="0"/>
              <a:t> "to those officers and employees of the agency which maintains the record who have a need for the record in the performance of their duties.“</a:t>
            </a:r>
          </a:p>
          <a:p>
            <a:pPr marL="857246" lvl="3" eaLnBrk="1" hangingPunct="1">
              <a:buFontTx/>
              <a:buChar char="•"/>
              <a:defRPr/>
            </a:pPr>
            <a:r>
              <a:rPr lang="en-US" sz="1000" dirty="0"/>
              <a:t> </a:t>
            </a:r>
            <a:r>
              <a:rPr lang="en-US" sz="1000" u="sng" dirty="0"/>
              <a:t>Comment</a:t>
            </a:r>
            <a:r>
              <a:rPr lang="en-US" sz="1000" dirty="0"/>
              <a:t>:  This "need to know" exception authorizes the </a:t>
            </a:r>
            <a:r>
              <a:rPr lang="en-US" sz="1000" u="sng" dirty="0"/>
              <a:t>intra</a:t>
            </a:r>
            <a:r>
              <a:rPr lang="en-US" sz="1000" dirty="0"/>
              <a:t>-agency disclosure of a record for necessary, official purposes. </a:t>
            </a:r>
            <a:r>
              <a:rPr lang="en-US" sz="1000" u="sng" dirty="0"/>
              <a:t>See</a:t>
            </a:r>
            <a:r>
              <a:rPr lang="en-US" sz="1000" dirty="0"/>
              <a:t> OMB Guidelines, 40 Fed. Reg. 28,948, 28,950-01, 28,954 (July 9, 1975).</a:t>
            </a:r>
          </a:p>
        </p:txBody>
      </p:sp>
    </p:spTree>
    <p:extLst>
      <p:ext uri="{BB962C8B-B14F-4D97-AF65-F5344CB8AC3E}">
        <p14:creationId xmlns:p14="http://schemas.microsoft.com/office/powerpoint/2010/main" val="9038932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0F05CD8D-D622-4478-9BEB-0F213C04DF61}" type="slidenum">
              <a:rPr lang="en-US" smtClean="0">
                <a:latin typeface="Arial" pitchFamily="34" charset="0"/>
              </a:rPr>
              <a:pPr>
                <a:defRPr/>
              </a:pPr>
              <a:t>41</a:t>
            </a:fld>
            <a:endParaRPr lang="en-US" dirty="0">
              <a:latin typeface="Arial" pitchFamily="34" charset="0"/>
            </a:endParaRPr>
          </a:p>
        </p:txBody>
      </p:sp>
      <p:sp>
        <p:nvSpPr>
          <p:cNvPr id="106499" name="Rectangle 2"/>
          <p:cNvSpPr>
            <a:spLocks noGrp="1" noRot="1" noChangeAspect="1" noChangeArrowheads="1" noTextEdit="1"/>
          </p:cNvSpPr>
          <p:nvPr>
            <p:ph type="sldImg"/>
          </p:nvPr>
        </p:nvSpPr>
        <p:spPr>
          <a:xfrm>
            <a:off x="433388" y="673100"/>
            <a:ext cx="6164262" cy="3468688"/>
          </a:xfrm>
          <a:ln/>
        </p:spPr>
      </p:sp>
      <p:sp>
        <p:nvSpPr>
          <p:cNvPr id="106500" name="Rectangle 3"/>
          <p:cNvSpPr>
            <a:spLocks noGrp="1" noChangeArrowheads="1"/>
          </p:cNvSpPr>
          <p:nvPr>
            <p:ph type="body" idx="1"/>
          </p:nvPr>
        </p:nvSpPr>
        <p:spPr>
          <a:xfrm>
            <a:off x="602292" y="4409758"/>
            <a:ext cx="5629846" cy="4177665"/>
          </a:xfrm>
          <a:noFill/>
          <a:ln/>
        </p:spPr>
        <p:txBody>
          <a:bodyPr/>
          <a:lstStyle/>
          <a:p>
            <a:pPr eaLnBrk="1" hangingPunct="1">
              <a:buFontTx/>
              <a:buChar char="•"/>
            </a:pPr>
            <a:r>
              <a:rPr lang="en-US" sz="900" b="1" dirty="0">
                <a:latin typeface="Arial" pitchFamily="34" charset="0"/>
              </a:rPr>
              <a:t> Instructor Comments:</a:t>
            </a:r>
          </a:p>
          <a:p>
            <a:pPr marL="457198" lvl="3" eaLnBrk="1" hangingPunct="1">
              <a:buFontTx/>
              <a:buChar char="•"/>
            </a:pPr>
            <a:r>
              <a:rPr lang="en-US" sz="900" b="1" dirty="0">
                <a:latin typeface="Arial" pitchFamily="34" charset="0"/>
              </a:rPr>
              <a:t> 5 U.S.C. § 552a(b)(2) (required FOIA disclosure) - </a:t>
            </a:r>
            <a:r>
              <a:rPr lang="en-US" sz="900" dirty="0">
                <a:latin typeface="Arial" pitchFamily="34" charset="0"/>
              </a:rPr>
              <a:t>"required under section 552 of this title.“</a:t>
            </a:r>
          </a:p>
          <a:p>
            <a:pPr marL="914395" lvl="4" eaLnBrk="1" hangingPunct="1">
              <a:buFontTx/>
              <a:buChar char="•"/>
            </a:pPr>
            <a:r>
              <a:rPr lang="en-US" sz="900" dirty="0">
                <a:latin typeface="Arial" pitchFamily="34" charset="0"/>
              </a:rPr>
              <a:t> </a:t>
            </a:r>
            <a:r>
              <a:rPr lang="en-US" sz="900" u="sng" dirty="0">
                <a:latin typeface="Arial" pitchFamily="34" charset="0"/>
              </a:rPr>
              <a:t>Comment</a:t>
            </a:r>
            <a:r>
              <a:rPr lang="en-US" sz="900" dirty="0">
                <a:latin typeface="Arial" pitchFamily="34" charset="0"/>
              </a:rPr>
              <a:t>:  The point of this exception is that the Privacy Act never prohibits a disclosure that the Freedom of Information Act actually </a:t>
            </a:r>
            <a:r>
              <a:rPr lang="en-US" sz="900" u="sng" dirty="0">
                <a:latin typeface="Arial" pitchFamily="34" charset="0"/>
              </a:rPr>
              <a:t>requires</a:t>
            </a:r>
            <a:r>
              <a:rPr lang="en-US" sz="900" dirty="0">
                <a:latin typeface="Arial" pitchFamily="34" charset="0"/>
              </a:rPr>
              <a:t>. </a:t>
            </a:r>
            <a:r>
              <a:rPr lang="en-US" sz="900" u="sng" dirty="0">
                <a:latin typeface="Arial" pitchFamily="34" charset="0"/>
              </a:rPr>
              <a:t>See</a:t>
            </a:r>
            <a:r>
              <a:rPr lang="en-US" sz="900" dirty="0">
                <a:latin typeface="Arial" pitchFamily="34" charset="0"/>
              </a:rPr>
              <a:t> </a:t>
            </a:r>
            <a:r>
              <a:rPr lang="en-US" sz="900" u="sng" dirty="0">
                <a:latin typeface="Arial" pitchFamily="34" charset="0"/>
              </a:rPr>
              <a:t>Greentree v. United States Customs Serv.</a:t>
            </a:r>
            <a:r>
              <a:rPr lang="en-US" sz="900" dirty="0">
                <a:latin typeface="Arial" pitchFamily="34" charset="0"/>
              </a:rPr>
              <a:t>, 674 F.2d 74, 79 (D.C. Cir. 1982) (subsection (b)(2) "represents a Congressional mandate that the Privacy Act not be used as a barrier to FOIA access").</a:t>
            </a:r>
          </a:p>
          <a:p>
            <a:pPr marL="914395" lvl="4" eaLnBrk="1" hangingPunct="1">
              <a:buFontTx/>
              <a:buChar char="•"/>
            </a:pPr>
            <a:r>
              <a:rPr lang="en-US" sz="900" dirty="0">
                <a:latin typeface="Arial" pitchFamily="34" charset="0"/>
              </a:rPr>
              <a:t> The Privacy Act / FOIA interface typically involves FOIA Exemption 6, Protection of Personal Privacy, and FOIA Exemption 7(C), Records or Information Compiled for Law Enforcement Purpose.  Both exemptions require a balancing of the competing interests:  Public Interests in Disclosure v. Invasion of Privacy. </a:t>
            </a:r>
          </a:p>
          <a:p>
            <a:pPr marL="914395" lvl="4" eaLnBrk="1" hangingPunct="1">
              <a:buFontTx/>
              <a:buChar char="•"/>
            </a:pPr>
            <a:r>
              <a:rPr lang="en-US" sz="900" dirty="0">
                <a:latin typeface="Arial" pitchFamily="34" charset="0"/>
              </a:rPr>
              <a:t> No agency “discretionary disclosure” of information is permitted that is exempt under FOIA and subject to the Privacy Act. </a:t>
            </a:r>
          </a:p>
          <a:p>
            <a:pPr marL="228599" lvl="2" eaLnBrk="1" hangingPunct="1">
              <a:buFontTx/>
              <a:buChar char="•"/>
            </a:pPr>
            <a:endParaRPr lang="en-US" sz="900" dirty="0">
              <a:latin typeface="Arial" pitchFamily="34" charset="0"/>
            </a:endParaRPr>
          </a:p>
        </p:txBody>
      </p:sp>
    </p:spTree>
    <p:extLst>
      <p:ext uri="{BB962C8B-B14F-4D97-AF65-F5344CB8AC3E}">
        <p14:creationId xmlns:p14="http://schemas.microsoft.com/office/powerpoint/2010/main" val="22811591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p>
            <a:pPr>
              <a:defRPr/>
            </a:pPr>
            <a:fld id="{AD2C6D8E-4957-4189-B371-4AC6398905E1}" type="slidenum">
              <a:rPr lang="en-US" smtClean="0">
                <a:latin typeface="Arial" pitchFamily="34" charset="0"/>
              </a:rPr>
              <a:pPr>
                <a:defRPr/>
              </a:pPr>
              <a:t>42</a:t>
            </a:fld>
            <a:endParaRPr lang="en-US" dirty="0">
              <a:latin typeface="Arial" pitchFamily="34" charset="0"/>
            </a:endParaRPr>
          </a:p>
        </p:txBody>
      </p:sp>
      <p:sp>
        <p:nvSpPr>
          <p:cNvPr id="107523" name="Rectangle 2"/>
          <p:cNvSpPr>
            <a:spLocks noGrp="1" noRot="1" noChangeAspect="1" noChangeArrowheads="1" noTextEdit="1"/>
          </p:cNvSpPr>
          <p:nvPr>
            <p:ph type="sldImg"/>
          </p:nvPr>
        </p:nvSpPr>
        <p:spPr>
          <a:xfrm>
            <a:off x="411163" y="701675"/>
            <a:ext cx="6165850" cy="3468688"/>
          </a:xfrm>
          <a:ln/>
        </p:spPr>
      </p:sp>
      <p:sp>
        <p:nvSpPr>
          <p:cNvPr id="107524" name="Rectangle 3"/>
          <p:cNvSpPr>
            <a:spLocks noGrp="1" noChangeArrowheads="1"/>
          </p:cNvSpPr>
          <p:nvPr>
            <p:ph type="body" idx="1"/>
          </p:nvPr>
        </p:nvSpPr>
        <p:spPr>
          <a:xfrm>
            <a:off x="450134" y="4260329"/>
            <a:ext cx="6086320" cy="4883480"/>
          </a:xfrm>
          <a:noFill/>
          <a:ln/>
        </p:spPr>
        <p:txBody>
          <a:bodyPr/>
          <a:lstStyle/>
          <a:p>
            <a:pPr eaLnBrk="1" hangingPunct="1">
              <a:buFontTx/>
              <a:buChar char="•"/>
            </a:pPr>
            <a:r>
              <a:rPr lang="en-US" sz="800" b="1" dirty="0">
                <a:latin typeface="Arial" pitchFamily="34" charset="0"/>
              </a:rPr>
              <a:t> Instructor Comments:</a:t>
            </a:r>
          </a:p>
          <a:p>
            <a:pPr marL="400048" lvl="1" eaLnBrk="1" hangingPunct="1">
              <a:buFontTx/>
              <a:buChar char="•"/>
            </a:pPr>
            <a:r>
              <a:rPr lang="en-US" sz="800" b="1" dirty="0">
                <a:latin typeface="Arial" pitchFamily="34" charset="0"/>
              </a:rPr>
              <a:t> 5 U.S.C. § 552a(b)(3) (routine uses)</a:t>
            </a:r>
          </a:p>
          <a:p>
            <a:pPr marL="400048" lvl="1" eaLnBrk="1" hangingPunct="1">
              <a:buFontTx/>
              <a:buChar char="•"/>
            </a:pPr>
            <a:r>
              <a:rPr lang="en-US" sz="800" dirty="0">
                <a:latin typeface="Arial" pitchFamily="34" charset="0"/>
              </a:rPr>
              <a:t> “For a routine use as defined in subsection (a)(7) of this section and described under subsection (e)(4)(D).”</a:t>
            </a:r>
          </a:p>
          <a:p>
            <a:pPr marL="400048" lvl="1" eaLnBrk="1" hangingPunct="1">
              <a:buFontTx/>
              <a:buChar char="•"/>
            </a:pPr>
            <a:r>
              <a:rPr lang="en-US" sz="800" b="1" dirty="0">
                <a:latin typeface="Arial" pitchFamily="34" charset="0"/>
              </a:rPr>
              <a:t> </a:t>
            </a:r>
            <a:r>
              <a:rPr lang="en-US" sz="800" b="1" u="sng" dirty="0">
                <a:latin typeface="Arial" pitchFamily="34" charset="0"/>
              </a:rPr>
              <a:t>Comment</a:t>
            </a:r>
            <a:r>
              <a:rPr lang="en-US" sz="800" dirty="0">
                <a:latin typeface="Arial" pitchFamily="34" charset="0"/>
              </a:rPr>
              <a:t>: The routine use exception, because of its potential breadth, is one of the most controversial provisions in the Act. </a:t>
            </a:r>
            <a:r>
              <a:rPr lang="en-US" sz="800" u="sng" dirty="0">
                <a:latin typeface="Arial" pitchFamily="34" charset="0"/>
              </a:rPr>
              <a:t>See</a:t>
            </a:r>
            <a:r>
              <a:rPr lang="en-US" sz="800" dirty="0">
                <a:latin typeface="Arial" pitchFamily="34" charset="0"/>
              </a:rPr>
              <a:t> Privacy Commission Report at 517-18. The trend in recent cases is toward a narrower construction of the exception.   By its terms, this exception sets forth </a:t>
            </a:r>
            <a:r>
              <a:rPr lang="en-US" sz="800" u="sng" dirty="0">
                <a:latin typeface="Arial" pitchFamily="34" charset="0"/>
              </a:rPr>
              <a:t>two</a:t>
            </a:r>
            <a:r>
              <a:rPr lang="en-US" sz="800" dirty="0">
                <a:latin typeface="Arial" pitchFamily="34" charset="0"/>
              </a:rPr>
              <a:t> requirements for a proper routine use disclosure: </a:t>
            </a:r>
          </a:p>
          <a:p>
            <a:pPr marL="857246" lvl="2" eaLnBrk="1" hangingPunct="1">
              <a:buFontTx/>
              <a:buChar char="•"/>
            </a:pPr>
            <a:r>
              <a:rPr lang="en-US" sz="800" dirty="0">
                <a:latin typeface="Arial" pitchFamily="34" charset="0"/>
              </a:rPr>
              <a:t> (1) </a:t>
            </a:r>
            <a:r>
              <a:rPr lang="en-US" sz="800" b="1" u="sng" dirty="0">
                <a:latin typeface="Arial" pitchFamily="34" charset="0"/>
              </a:rPr>
              <a:t>Federal Register</a:t>
            </a:r>
            <a:r>
              <a:rPr lang="en-US" sz="800" dirty="0">
                <a:latin typeface="Arial" pitchFamily="34" charset="0"/>
              </a:rPr>
              <a:t> publication, thereby providing constructive notice; and </a:t>
            </a:r>
          </a:p>
          <a:p>
            <a:pPr marL="857246" lvl="2" eaLnBrk="1" hangingPunct="1">
              <a:buFontTx/>
              <a:buChar char="•"/>
            </a:pPr>
            <a:r>
              <a:rPr lang="en-US" sz="800" dirty="0">
                <a:latin typeface="Arial" pitchFamily="34" charset="0"/>
              </a:rPr>
              <a:t> (2) Compatibility. </a:t>
            </a:r>
            <a:r>
              <a:rPr lang="en-US" sz="800" u="sng" dirty="0">
                <a:latin typeface="Arial" pitchFamily="34" charset="0"/>
              </a:rPr>
              <a:t>See, e.g.</a:t>
            </a:r>
            <a:r>
              <a:rPr lang="en-US" sz="800" dirty="0">
                <a:latin typeface="Arial" pitchFamily="34" charset="0"/>
              </a:rPr>
              <a:t>, </a:t>
            </a:r>
            <a:r>
              <a:rPr lang="en-US" sz="800" u="sng" dirty="0">
                <a:latin typeface="Arial" pitchFamily="34" charset="0"/>
              </a:rPr>
              <a:t>Britt v. Naval Investigative Serv.</a:t>
            </a:r>
            <a:r>
              <a:rPr lang="en-US" sz="800" dirty="0">
                <a:latin typeface="Arial" pitchFamily="34" charset="0"/>
              </a:rPr>
              <a:t>, 886 F.2d 544, 547-50 (3d Cir. 1989); </a:t>
            </a:r>
            <a:r>
              <a:rPr lang="en-US" sz="800" u="sng" dirty="0">
                <a:latin typeface="Arial" pitchFamily="34" charset="0"/>
              </a:rPr>
              <a:t>Shannon v. Gen. Elec. Co.</a:t>
            </a:r>
            <a:r>
              <a:rPr lang="en-US" sz="800" dirty="0">
                <a:latin typeface="Arial" pitchFamily="34" charset="0"/>
              </a:rPr>
              <a:t>, 812 F. Supp. 308, 316 (N.D.N.Y. 1993). The precise meaning of the term "</a:t>
            </a:r>
            <a:r>
              <a:rPr lang="en-US" sz="800" b="1" dirty="0">
                <a:latin typeface="Arial" pitchFamily="34" charset="0"/>
              </a:rPr>
              <a:t>compatible</a:t>
            </a:r>
            <a:r>
              <a:rPr lang="en-US" sz="800" dirty="0">
                <a:latin typeface="Arial" pitchFamily="34" charset="0"/>
              </a:rPr>
              <a:t>" is quite uncertain and must be assessed on a case-by-case basis. According to OMB, the "compatibility" concept encompasses (1) functionally equivalent uses, </a:t>
            </a:r>
            <a:r>
              <a:rPr lang="en-US" sz="800" u="sng" dirty="0">
                <a:latin typeface="Arial" pitchFamily="34" charset="0"/>
              </a:rPr>
              <a:t>and</a:t>
            </a:r>
            <a:r>
              <a:rPr lang="en-US" sz="800" dirty="0">
                <a:latin typeface="Arial" pitchFamily="34" charset="0"/>
              </a:rPr>
              <a:t> (2) other uses that are necessary and proper. OMB Guidelines, 52 Fed. Reg. 12,990, 12,993 (Apr. 20, 1987). </a:t>
            </a:r>
          </a:p>
          <a:p>
            <a:pPr marL="857246" lvl="2" eaLnBrk="1" hangingPunct="1">
              <a:buFontTx/>
              <a:buChar char="•"/>
            </a:pPr>
            <a:r>
              <a:rPr lang="en-US" sz="800" dirty="0">
                <a:latin typeface="Arial" pitchFamily="34" charset="0"/>
              </a:rPr>
              <a:t> However, the Court of Appeals for the Ninth Circuit has engrafted a </a:t>
            </a:r>
            <a:r>
              <a:rPr lang="en-US" sz="800" u="sng" dirty="0">
                <a:latin typeface="Arial" pitchFamily="34" charset="0"/>
              </a:rPr>
              <a:t>third</a:t>
            </a:r>
            <a:r>
              <a:rPr lang="en-US" sz="800" dirty="0">
                <a:latin typeface="Arial" pitchFamily="34" charset="0"/>
              </a:rPr>
              <a:t> requirement onto this exception: Actual notice of the routine use under subsection (e)(3)(C) (i.e., at the time of information collection from the individual).   </a:t>
            </a:r>
          </a:p>
          <a:p>
            <a:pPr marL="857246" lvl="2" eaLnBrk="1" hangingPunct="1">
              <a:buFontTx/>
              <a:buChar char="•"/>
            </a:pPr>
            <a:r>
              <a:rPr lang="en-US" sz="800" dirty="0">
                <a:latin typeface="Arial" pitchFamily="34" charset="0"/>
              </a:rPr>
              <a:t> The </a:t>
            </a:r>
            <a:r>
              <a:rPr lang="en-US" sz="800" b="1" u="sng" dirty="0">
                <a:latin typeface="Arial" pitchFamily="34" charset="0"/>
              </a:rPr>
              <a:t>routine use</a:t>
            </a:r>
            <a:r>
              <a:rPr lang="en-US" sz="800" dirty="0">
                <a:latin typeface="Arial" pitchFamily="34" charset="0"/>
              </a:rPr>
              <a:t> exception's notice requirement "is intended to serve as a caution to agencies to think out in advance what uses [they] will make of information." 120 Cong. Rec. 40,881 (1974), </a:t>
            </a:r>
            <a:r>
              <a:rPr lang="en-US" sz="800" u="sng" dirty="0">
                <a:latin typeface="Arial" pitchFamily="34" charset="0"/>
              </a:rPr>
              <a:t>reprinted in</a:t>
            </a:r>
            <a:r>
              <a:rPr lang="en-US" sz="800" dirty="0">
                <a:latin typeface="Arial" pitchFamily="34" charset="0"/>
              </a:rPr>
              <a:t> Source Book at 987. Indeed, it is possible for a routine use to be deemed facially invalid if it fails to satisfy subsection (e)(4)(D) -- i.e., if it does not specify "the categories of users and the purpose of such use."  </a:t>
            </a:r>
          </a:p>
          <a:p>
            <a:pPr marL="1257294" lvl="3" eaLnBrk="1" hangingPunct="1">
              <a:buFontTx/>
              <a:buChar char="•"/>
            </a:pPr>
            <a:r>
              <a:rPr lang="en-US" sz="800" b="1" dirty="0">
                <a:latin typeface="Arial" pitchFamily="34" charset="0"/>
              </a:rPr>
              <a:t> Specific routine uses</a:t>
            </a:r>
            <a:r>
              <a:rPr lang="en-US" sz="800" dirty="0">
                <a:latin typeface="Arial" pitchFamily="34" charset="0"/>
              </a:rPr>
              <a:t> are strictly construed to cover only those uses listed within published systems notices.  </a:t>
            </a:r>
            <a:r>
              <a:rPr lang="en-US" sz="800" i="1" dirty="0">
                <a:latin typeface="Arial" pitchFamily="34" charset="0"/>
              </a:rPr>
              <a:t>See </a:t>
            </a:r>
            <a:r>
              <a:rPr lang="en-US" sz="800" u="sng" dirty="0">
                <a:latin typeface="Arial" pitchFamily="34" charset="0"/>
              </a:rPr>
              <a:t>Pontecorvo v. FBI</a:t>
            </a:r>
            <a:r>
              <a:rPr lang="en-US" sz="800" dirty="0">
                <a:latin typeface="Arial" pitchFamily="34" charset="0"/>
              </a:rPr>
              <a:t>, No. 00-1511, slip op. at 13-15 (D.D.C. Sept. 30, 2001) (ordering discovery to determine whether the agency “overstepped [the] explicit restrictions” contained in its routine use).  </a:t>
            </a:r>
          </a:p>
          <a:p>
            <a:pPr marL="1257294" lvl="3" eaLnBrk="1" hangingPunct="1">
              <a:buFontTx/>
              <a:buChar char="•"/>
            </a:pPr>
            <a:r>
              <a:rPr lang="en-US" sz="800" b="1" dirty="0">
                <a:latin typeface="Arial" pitchFamily="34" charset="0"/>
              </a:rPr>
              <a:t> General routine uses </a:t>
            </a:r>
            <a:r>
              <a:rPr lang="en-US" sz="800" dirty="0">
                <a:latin typeface="Arial" pitchFamily="34" charset="0"/>
              </a:rPr>
              <a:t>provide broad disclosure guidance that may be interpreted to cover a range of activities, such as:</a:t>
            </a:r>
          </a:p>
          <a:p>
            <a:pPr marL="1543042" lvl="4" eaLnBrk="1" hangingPunct="1"/>
            <a:r>
              <a:rPr lang="en-US" sz="800" dirty="0">
                <a:latin typeface="Arial" pitchFamily="34" charset="0"/>
              </a:rPr>
              <a:t>(1)  To law enforcement agencies when record indicates a violation or potential violation of law.</a:t>
            </a:r>
          </a:p>
          <a:p>
            <a:pPr marL="1543042" lvl="4" eaLnBrk="1" hangingPunct="1"/>
            <a:r>
              <a:rPr lang="en-US" sz="800" dirty="0">
                <a:latin typeface="Arial" pitchFamily="34" charset="0"/>
              </a:rPr>
              <a:t>(2)  To other federal agencies on request for hiring, retention, security clearance, or licensing decisions by those agencies.</a:t>
            </a:r>
          </a:p>
          <a:p>
            <a:pPr marL="1543042" lvl="4" eaLnBrk="1" hangingPunct="1">
              <a:buFontTx/>
              <a:buAutoNum type="arabicParenBoth" startAt="3"/>
            </a:pPr>
            <a:r>
              <a:rPr lang="en-US" sz="800" dirty="0">
                <a:latin typeface="Arial" pitchFamily="34" charset="0"/>
              </a:rPr>
              <a:t>In response to Congressional inquiries and private relief legislation.  </a:t>
            </a:r>
            <a:r>
              <a:rPr lang="en-US" sz="800" u="sng" dirty="0">
                <a:latin typeface="Arial" pitchFamily="34" charset="0"/>
              </a:rPr>
              <a:t>Pellerin v. VA</a:t>
            </a:r>
            <a:r>
              <a:rPr lang="en-US" sz="800" dirty="0">
                <a:latin typeface="Arial" pitchFamily="34" charset="0"/>
              </a:rPr>
              <a:t>, 790 F.2d 1553 11th Cir. 1986).  </a:t>
            </a:r>
            <a:r>
              <a:rPr lang="en-US" sz="800" i="1" dirty="0">
                <a:latin typeface="Arial" pitchFamily="34" charset="0"/>
              </a:rPr>
              <a:t>But see</a:t>
            </a:r>
            <a:r>
              <a:rPr lang="en-US" sz="800" dirty="0">
                <a:latin typeface="Arial" pitchFamily="34" charset="0"/>
              </a:rPr>
              <a:t> </a:t>
            </a:r>
            <a:r>
              <a:rPr lang="en-US" sz="800" u="sng" dirty="0">
                <a:latin typeface="Arial" pitchFamily="34" charset="0"/>
              </a:rPr>
              <a:t>Swenson v. United States Postal Service</a:t>
            </a:r>
            <a:r>
              <a:rPr lang="en-US" sz="800" dirty="0">
                <a:latin typeface="Arial" pitchFamily="34" charset="0"/>
              </a:rPr>
              <a:t>, 890 F.2d 1075 (9th Cir. 1989) (disclosure beyond scope of inquiry).</a:t>
            </a:r>
          </a:p>
          <a:p>
            <a:pPr marL="1543042" lvl="4" eaLnBrk="1" hangingPunct="1"/>
            <a:r>
              <a:rPr lang="en-US" sz="800" dirty="0">
                <a:latin typeface="Arial" pitchFamily="34" charset="0"/>
              </a:rPr>
              <a:t>(4)  As required by international agreement.</a:t>
            </a:r>
          </a:p>
          <a:p>
            <a:pPr marL="1543042" lvl="4" eaLnBrk="1" hangingPunct="1"/>
            <a:r>
              <a:rPr lang="en-US" sz="800" dirty="0">
                <a:latin typeface="Arial" pitchFamily="34" charset="0"/>
              </a:rPr>
              <a:t>(5)  To the Department of Justice for litigation.</a:t>
            </a:r>
          </a:p>
          <a:p>
            <a:pPr marL="1543042" lvl="4" eaLnBrk="1" hangingPunct="1"/>
            <a:r>
              <a:rPr lang="en-US" sz="800" dirty="0">
                <a:latin typeface="Arial" pitchFamily="34" charset="0"/>
              </a:rPr>
              <a:t>(6)  For counter-intelligence purposes or enforcing laws which protect the national security.</a:t>
            </a:r>
          </a:p>
          <a:p>
            <a:pPr marL="1543042" lvl="4" eaLnBrk="1" hangingPunct="1"/>
            <a:r>
              <a:rPr lang="en-US" sz="800" dirty="0">
                <a:latin typeface="Arial" pitchFamily="34" charset="0"/>
              </a:rPr>
              <a:t> </a:t>
            </a:r>
          </a:p>
        </p:txBody>
      </p:sp>
    </p:spTree>
    <p:extLst>
      <p:ext uri="{BB962C8B-B14F-4D97-AF65-F5344CB8AC3E}">
        <p14:creationId xmlns:p14="http://schemas.microsoft.com/office/powerpoint/2010/main" val="15772668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9F600480-A742-4940-805A-24CB4B541C0D}" type="slidenum">
              <a:rPr lang="en-US" smtClean="0">
                <a:latin typeface="Arial" pitchFamily="34" charset="0"/>
              </a:rPr>
              <a:pPr>
                <a:defRPr/>
              </a:pPr>
              <a:t>43</a:t>
            </a:fld>
            <a:endParaRPr lang="en-US" dirty="0">
              <a:latin typeface="Arial" pitchFamily="34" charset="0"/>
            </a:endParaRPr>
          </a:p>
        </p:txBody>
      </p:sp>
      <p:sp>
        <p:nvSpPr>
          <p:cNvPr id="108547" name="Rectangle 2"/>
          <p:cNvSpPr>
            <a:spLocks noGrp="1" noRot="1" noChangeAspect="1" noChangeArrowheads="1" noTextEdit="1"/>
          </p:cNvSpPr>
          <p:nvPr>
            <p:ph type="sldImg"/>
          </p:nvPr>
        </p:nvSpPr>
        <p:spPr>
          <a:xfrm>
            <a:off x="412750" y="701675"/>
            <a:ext cx="6165850" cy="3468688"/>
          </a:xfrm>
          <a:ln/>
        </p:spPr>
      </p:sp>
      <p:sp>
        <p:nvSpPr>
          <p:cNvPr id="108548" name="Rectangle 3"/>
          <p:cNvSpPr>
            <a:spLocks noGrp="1" noChangeArrowheads="1"/>
          </p:cNvSpPr>
          <p:nvPr>
            <p:ph type="body" idx="1"/>
          </p:nvPr>
        </p:nvSpPr>
        <p:spPr>
          <a:xfrm>
            <a:off x="602292" y="4409758"/>
            <a:ext cx="5782004" cy="4177665"/>
          </a:xfrm>
          <a:noFill/>
          <a:ln/>
        </p:spPr>
        <p:txBody>
          <a:bodyPr/>
          <a:lstStyle/>
          <a:p>
            <a:pPr eaLnBrk="1" hangingPunct="1">
              <a:buFontTx/>
              <a:buChar char="•"/>
            </a:pPr>
            <a:r>
              <a:rPr lang="en-US" sz="900" b="1" dirty="0">
                <a:latin typeface="Arial" pitchFamily="34" charset="0"/>
              </a:rPr>
              <a:t> Instructor Comments:</a:t>
            </a:r>
          </a:p>
          <a:p>
            <a:pPr lvl="1" eaLnBrk="1" hangingPunct="1">
              <a:buFontTx/>
              <a:buChar char="•"/>
            </a:pPr>
            <a:r>
              <a:rPr lang="en-US" sz="900" b="1" dirty="0">
                <a:latin typeface="Arial" pitchFamily="34" charset="0"/>
              </a:rPr>
              <a:t> 5 U.S.C. § 552a(b)(4) (Bureau of the Census): </a:t>
            </a:r>
            <a:r>
              <a:rPr lang="en-US" sz="900" dirty="0">
                <a:latin typeface="Arial" pitchFamily="34" charset="0"/>
              </a:rPr>
              <a:t>"to the Bureau of the Census for purposes of planning or carrying out a census or survey or related activity pursuant to the provisions of Title 13.“</a:t>
            </a:r>
          </a:p>
          <a:p>
            <a:pPr lvl="2" eaLnBrk="1" hangingPunct="1">
              <a:buFontTx/>
              <a:buChar char="•"/>
            </a:pPr>
            <a:r>
              <a:rPr lang="en-US" sz="900" dirty="0">
                <a:latin typeface="Arial" pitchFamily="34" charset="0"/>
              </a:rPr>
              <a:t> </a:t>
            </a:r>
            <a:r>
              <a:rPr lang="en-US" sz="900" u="sng" dirty="0">
                <a:latin typeface="Arial" pitchFamily="34" charset="0"/>
              </a:rPr>
              <a:t>Comment</a:t>
            </a:r>
            <a:r>
              <a:rPr lang="en-US" sz="900" dirty="0">
                <a:latin typeface="Arial" pitchFamily="34" charset="0"/>
              </a:rPr>
              <a:t>:  For a discussion of this provision, see OMB Guidelines, 40 Fed. Reg. 28,948, 28,954 (July 9, 1975).</a:t>
            </a:r>
          </a:p>
          <a:p>
            <a:pPr eaLnBrk="1" hangingPunct="1"/>
            <a:endParaRPr lang="en-US" sz="900" dirty="0">
              <a:latin typeface="Arial" pitchFamily="34" charset="0"/>
            </a:endParaRPr>
          </a:p>
          <a:p>
            <a:pPr lvl="1" eaLnBrk="1" hangingPunct="1">
              <a:buFontTx/>
              <a:buChar char="•"/>
            </a:pPr>
            <a:r>
              <a:rPr lang="en-US" sz="900" b="1" dirty="0">
                <a:latin typeface="Arial" pitchFamily="34" charset="0"/>
              </a:rPr>
              <a:t> 5 U.S.C. § 552a(b)(5) (statistical research): </a:t>
            </a:r>
            <a:r>
              <a:rPr lang="en-US" sz="900" dirty="0">
                <a:latin typeface="Arial" pitchFamily="34" charset="0"/>
              </a:rPr>
              <a:t>"to a recipient who has provided the agency with advance adequate written assurance that the record will be used solely as a statistical research or reporting record, and the record is to be transferred in a form that is not individually identifiable.“</a:t>
            </a:r>
          </a:p>
          <a:p>
            <a:pPr lvl="2" eaLnBrk="1" hangingPunct="1">
              <a:buFontTx/>
              <a:buChar char="•"/>
            </a:pPr>
            <a:r>
              <a:rPr lang="en-US" sz="900" dirty="0">
                <a:latin typeface="Arial" pitchFamily="34" charset="0"/>
              </a:rPr>
              <a:t> </a:t>
            </a:r>
            <a:r>
              <a:rPr lang="en-US" sz="900" u="sng" dirty="0">
                <a:latin typeface="Arial" pitchFamily="34" charset="0"/>
              </a:rPr>
              <a:t>Comment</a:t>
            </a:r>
            <a:r>
              <a:rPr lang="en-US" sz="900" dirty="0">
                <a:latin typeface="Arial" pitchFamily="34" charset="0"/>
              </a:rPr>
              <a:t>:  The term "statistical record" is defined in the Act as a record that is not used in making individual determinations. 5 U.S.C. § 552a(a)(6). One might question whether this exception to subsection (b) is anomalous: The information it permits to be released is arguably not a "record," </a:t>
            </a:r>
            <a:r>
              <a:rPr lang="en-US" sz="900" u="sng" dirty="0">
                <a:latin typeface="Arial" pitchFamily="34" charset="0"/>
              </a:rPr>
              <a:t>see</a:t>
            </a:r>
            <a:r>
              <a:rPr lang="en-US" sz="900" dirty="0">
                <a:latin typeface="Arial" pitchFamily="34" charset="0"/>
              </a:rPr>
              <a:t> 5 U.S.C. § 552a(a)(4), or a "disclosure," </a:t>
            </a:r>
            <a:r>
              <a:rPr lang="en-US" sz="900" u="sng" dirty="0">
                <a:latin typeface="Arial" pitchFamily="34" charset="0"/>
              </a:rPr>
              <a:t>see</a:t>
            </a:r>
            <a:r>
              <a:rPr lang="en-US" sz="900" dirty="0">
                <a:latin typeface="Arial" pitchFamily="34" charset="0"/>
              </a:rPr>
              <a:t> 5 U.S.C. § 552a(b), in the first place as it is not identifiable to any individual. However, the OMB Guidelines provide a plausible explanation for this unique provision: "One may infer from the legislative history and other portions of the Act that an objective of this provision is to reduce the possibility of matching and analysis of statistical records with other records to reconstruct individually identifiable records." OMB Guidelines, 40 Fed. Reg. 28,948, 28,954 (July 9, 1975).</a:t>
            </a:r>
          </a:p>
          <a:p>
            <a:pPr eaLnBrk="1" hangingPunct="1"/>
            <a:endParaRPr lang="en-US" sz="900" b="1" dirty="0">
              <a:latin typeface="Arial" pitchFamily="34" charset="0"/>
            </a:endParaRPr>
          </a:p>
          <a:p>
            <a:pPr lvl="1" eaLnBrk="1" hangingPunct="1">
              <a:buFontTx/>
              <a:buChar char="•"/>
            </a:pPr>
            <a:r>
              <a:rPr lang="en-US" sz="900" b="1" dirty="0">
                <a:latin typeface="Arial" pitchFamily="34" charset="0"/>
              </a:rPr>
              <a:t> 5  U.S.C. § 552a(b)(6) (National Archives): </a:t>
            </a:r>
            <a:r>
              <a:rPr lang="en-US" sz="900" dirty="0">
                <a:latin typeface="Arial" pitchFamily="34" charset="0"/>
              </a:rPr>
              <a:t>"to the National Archives and Records Administration as a record which has sufficient historical or other value to warrant its continued preservation by the United States Government, or for evaluation by the Archivist of the United States or the designee of the Archivist to determine whether the record has such value.“</a:t>
            </a:r>
          </a:p>
          <a:p>
            <a:pPr lvl="2" eaLnBrk="1" hangingPunct="1">
              <a:buFontTx/>
              <a:buChar char="•"/>
            </a:pPr>
            <a:r>
              <a:rPr lang="en-US" sz="900" dirty="0">
                <a:latin typeface="Arial" pitchFamily="34" charset="0"/>
              </a:rPr>
              <a:t> </a:t>
            </a:r>
            <a:r>
              <a:rPr lang="en-US" sz="900" u="sng" dirty="0">
                <a:latin typeface="Arial" pitchFamily="34" charset="0"/>
              </a:rPr>
              <a:t>Comment</a:t>
            </a:r>
            <a:r>
              <a:rPr lang="en-US" sz="900" dirty="0">
                <a:latin typeface="Arial" pitchFamily="34" charset="0"/>
              </a:rPr>
              <a:t>:  For a discussion of this provision, see OMB Guidelines, 40 Fed. Reg. 28,948, 28,955 (July 9, 1975).</a:t>
            </a:r>
          </a:p>
        </p:txBody>
      </p:sp>
    </p:spTree>
    <p:extLst>
      <p:ext uri="{BB962C8B-B14F-4D97-AF65-F5344CB8AC3E}">
        <p14:creationId xmlns:p14="http://schemas.microsoft.com/office/powerpoint/2010/main" val="30104432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C39E52AF-36EF-467C-80DE-EE859735DDB6}" type="slidenum">
              <a:rPr lang="en-US" smtClean="0">
                <a:latin typeface="Arial" pitchFamily="34" charset="0"/>
              </a:rPr>
              <a:pPr>
                <a:defRPr/>
              </a:pPr>
              <a:t>44</a:t>
            </a:fld>
            <a:endParaRPr lang="en-US" dirty="0">
              <a:latin typeface="Arial" pitchFamily="34" charset="0"/>
            </a:endParaRPr>
          </a:p>
        </p:txBody>
      </p:sp>
      <p:sp>
        <p:nvSpPr>
          <p:cNvPr id="109571" name="Rectangle 2"/>
          <p:cNvSpPr>
            <a:spLocks noGrp="1" noRot="1" noChangeAspect="1" noChangeArrowheads="1" noTextEdit="1"/>
          </p:cNvSpPr>
          <p:nvPr>
            <p:ph type="sldImg"/>
          </p:nvPr>
        </p:nvSpPr>
        <p:spPr>
          <a:xfrm>
            <a:off x="411163" y="701675"/>
            <a:ext cx="6165850" cy="3468688"/>
          </a:xfrm>
          <a:ln/>
        </p:spPr>
      </p:sp>
      <p:sp>
        <p:nvSpPr>
          <p:cNvPr id="109572" name="Rectangle 3"/>
          <p:cNvSpPr>
            <a:spLocks noGrp="1" noChangeArrowheads="1"/>
          </p:cNvSpPr>
          <p:nvPr>
            <p:ph type="body" idx="1"/>
          </p:nvPr>
        </p:nvSpPr>
        <p:spPr>
          <a:xfrm>
            <a:off x="754450" y="4409758"/>
            <a:ext cx="5629846" cy="4177665"/>
          </a:xfrm>
          <a:noFill/>
          <a:ln/>
        </p:spPr>
        <p:txBody>
          <a:bodyPr/>
          <a:lstStyle/>
          <a:p>
            <a:pPr eaLnBrk="1" hangingPunct="1">
              <a:buFontTx/>
              <a:buChar char="•"/>
            </a:pPr>
            <a:r>
              <a:rPr lang="en-US" sz="900" b="1" dirty="0">
                <a:latin typeface="Arial" pitchFamily="34" charset="0"/>
              </a:rPr>
              <a:t> Instructor Comments:</a:t>
            </a:r>
          </a:p>
          <a:p>
            <a:pPr lvl="1" eaLnBrk="1" hangingPunct="1">
              <a:buFontTx/>
              <a:buChar char="•"/>
            </a:pPr>
            <a:r>
              <a:rPr lang="en-US" sz="900" b="1" dirty="0">
                <a:latin typeface="Arial" pitchFamily="34" charset="0"/>
              </a:rPr>
              <a:t> 5 U.S.C. § 552a(b)(7) (law enforcement request) - </a:t>
            </a:r>
            <a:r>
              <a:rPr lang="en-US" sz="900" dirty="0">
                <a:latin typeface="Arial" pitchFamily="34" charset="0"/>
              </a:rPr>
              <a:t>"to another agency or to an instrumentality of any governmental jurisdiction within or under the control of the United States for a civil or criminal law enforcement activity if the activity is authorized by law, and if the head of the agency or instrumentality has made a written request to the agency which maintains the record specifying the particular portion desired and the law enforcement activity for which the record is sought.”</a:t>
            </a:r>
          </a:p>
          <a:p>
            <a:pPr marL="857246" lvl="2" indent="57149" eaLnBrk="1" hangingPunct="1">
              <a:buFontTx/>
              <a:buChar char="•"/>
            </a:pPr>
            <a:r>
              <a:rPr lang="en-US" sz="900" b="1" dirty="0">
                <a:latin typeface="Arial" pitchFamily="34" charset="0"/>
              </a:rPr>
              <a:t> </a:t>
            </a:r>
            <a:r>
              <a:rPr lang="en-US" sz="900" b="1" u="sng" dirty="0">
                <a:latin typeface="Arial" pitchFamily="34" charset="0"/>
              </a:rPr>
              <a:t>Comment</a:t>
            </a:r>
            <a:r>
              <a:rPr lang="en-US" sz="900" dirty="0">
                <a:latin typeface="Arial" pitchFamily="34" charset="0"/>
              </a:rPr>
              <a:t>:  This provision, in addition to providing for disclosures to federal law enforcement agencies, also allows an agency, "upon receipt of a written request, [to] disclose a record to another agency or unit of State or local government for a civil or criminal law enforcement activity." OMB Guidelines, 40 Fed. Reg. 28,948, 28,955 (July 9, 1975).</a:t>
            </a:r>
          </a:p>
          <a:p>
            <a:pPr marL="857246" lvl="2" indent="57149" eaLnBrk="1" hangingPunct="1">
              <a:buFontTx/>
              <a:buChar char="•"/>
            </a:pPr>
            <a:r>
              <a:rPr lang="en-US" sz="900" dirty="0">
                <a:latin typeface="Arial" pitchFamily="34" charset="0"/>
              </a:rPr>
              <a:t> Note that the request must be submitted in writing and generally must be from the head of the agency or instrumentality. </a:t>
            </a:r>
            <a:r>
              <a:rPr lang="en-US" sz="900" u="sng" dirty="0">
                <a:latin typeface="Arial" pitchFamily="34" charset="0"/>
              </a:rPr>
              <a:t>See</a:t>
            </a:r>
            <a:r>
              <a:rPr lang="en-US" sz="900" dirty="0">
                <a:latin typeface="Arial" pitchFamily="34" charset="0"/>
              </a:rPr>
              <a:t> </a:t>
            </a:r>
            <a:r>
              <a:rPr lang="en-US" sz="900" u="sng" dirty="0">
                <a:latin typeface="Arial" pitchFamily="34" charset="0"/>
              </a:rPr>
              <a:t>Doe v. DiGenova</a:t>
            </a:r>
            <a:r>
              <a:rPr lang="en-US" sz="900" dirty="0">
                <a:latin typeface="Arial" pitchFamily="34" charset="0"/>
              </a:rPr>
              <a:t>, 779 F.2d 74, 85 (D.C. Cir. 1985); </a:t>
            </a:r>
            <a:r>
              <a:rPr lang="en-US" sz="900" u="sng" dirty="0">
                <a:latin typeface="Arial" pitchFamily="34" charset="0"/>
              </a:rPr>
              <a:t>Doe v. Naval Air Station</a:t>
            </a:r>
            <a:r>
              <a:rPr lang="en-US" sz="900" dirty="0">
                <a:latin typeface="Arial" pitchFamily="34" charset="0"/>
              </a:rPr>
              <a:t>, 768 F.2d 1229, 1232-33 (11th Cir. 1985); </a:t>
            </a:r>
            <a:r>
              <a:rPr lang="en-US" sz="900" u="sng" dirty="0">
                <a:latin typeface="Arial" pitchFamily="34" charset="0"/>
              </a:rPr>
              <a:t>see also</a:t>
            </a:r>
            <a:r>
              <a:rPr lang="en-US" sz="900" dirty="0">
                <a:latin typeface="Arial" pitchFamily="34" charset="0"/>
              </a:rPr>
              <a:t> </a:t>
            </a:r>
            <a:r>
              <a:rPr lang="en-US" sz="900" u="sng" dirty="0">
                <a:latin typeface="Arial" pitchFamily="34" charset="0"/>
              </a:rPr>
              <a:t>Reyes v. Supervisor of DEA</a:t>
            </a:r>
            <a:r>
              <a:rPr lang="en-US" sz="900" dirty="0">
                <a:latin typeface="Arial" pitchFamily="34" charset="0"/>
              </a:rPr>
              <a:t>, 834 F.2d 1093, 1095 (1st Cir. 1987); </a:t>
            </a:r>
            <a:r>
              <a:rPr lang="en-US" sz="900" u="sng" dirty="0">
                <a:latin typeface="Arial" pitchFamily="34" charset="0"/>
              </a:rPr>
              <a:t>United States v. Collins</a:t>
            </a:r>
            <a:r>
              <a:rPr lang="en-US" sz="900" dirty="0">
                <a:latin typeface="Arial" pitchFamily="34" charset="0"/>
              </a:rPr>
              <a:t>, 596 F.2d 166, 168 (6th Cir. 1979); </a:t>
            </a:r>
            <a:r>
              <a:rPr lang="en-US" sz="900" u="sng" dirty="0">
                <a:latin typeface="Arial" pitchFamily="34" charset="0"/>
              </a:rPr>
              <a:t>SEC v. Dimensional Entm't Corp.</a:t>
            </a:r>
            <a:r>
              <a:rPr lang="en-US" sz="900" dirty="0">
                <a:latin typeface="Arial" pitchFamily="34" charset="0"/>
              </a:rPr>
              <a:t>, 518 F. Supp. 773, 775 (S.D.N.Y. 1981).</a:t>
            </a:r>
          </a:p>
          <a:p>
            <a:pPr marL="857246" lvl="2" indent="57149" eaLnBrk="1" hangingPunct="1">
              <a:buFontTx/>
              <a:buChar char="•"/>
            </a:pPr>
            <a:r>
              <a:rPr lang="en-US" sz="900" dirty="0">
                <a:latin typeface="Arial" pitchFamily="34" charset="0"/>
              </a:rPr>
              <a:t> Record-requesting authority may be delegated down to lower-level agency officials when necessary, but not below the "section chief" level. </a:t>
            </a:r>
            <a:r>
              <a:rPr lang="en-US" sz="900" u="sng" dirty="0">
                <a:latin typeface="Arial" pitchFamily="34" charset="0"/>
              </a:rPr>
              <a:t>See</a:t>
            </a:r>
            <a:r>
              <a:rPr lang="en-US" sz="900" dirty="0">
                <a:latin typeface="Arial" pitchFamily="34" charset="0"/>
              </a:rPr>
              <a:t> OMB Guidelines, 40 Fed. Reg. at 28,955.</a:t>
            </a:r>
          </a:p>
        </p:txBody>
      </p:sp>
    </p:spTree>
    <p:extLst>
      <p:ext uri="{BB962C8B-B14F-4D97-AF65-F5344CB8AC3E}">
        <p14:creationId xmlns:p14="http://schemas.microsoft.com/office/powerpoint/2010/main" val="14518188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a:defRPr/>
            </a:pPr>
            <a:fld id="{DBF51945-F7C2-4602-BFA5-7A44A0FE59F5}" type="slidenum">
              <a:rPr lang="en-US" smtClean="0">
                <a:latin typeface="Arial" pitchFamily="34" charset="0"/>
              </a:rPr>
              <a:pPr>
                <a:defRPr/>
              </a:pPr>
              <a:t>45</a:t>
            </a:fld>
            <a:endParaRPr lang="en-US" dirty="0">
              <a:latin typeface="Arial" pitchFamily="34" charset="0"/>
            </a:endParaRPr>
          </a:p>
        </p:txBody>
      </p:sp>
      <p:sp>
        <p:nvSpPr>
          <p:cNvPr id="110595" name="Rectangle 2"/>
          <p:cNvSpPr>
            <a:spLocks noGrp="1" noRot="1" noChangeAspect="1" noChangeArrowheads="1" noTextEdit="1"/>
          </p:cNvSpPr>
          <p:nvPr>
            <p:ph type="sldImg"/>
          </p:nvPr>
        </p:nvSpPr>
        <p:spPr>
          <a:xfrm>
            <a:off x="412750" y="701675"/>
            <a:ext cx="6165850" cy="3468688"/>
          </a:xfrm>
          <a:ln/>
        </p:spPr>
      </p:sp>
      <p:sp>
        <p:nvSpPr>
          <p:cNvPr id="110596" name="Rectangle 3"/>
          <p:cNvSpPr>
            <a:spLocks noGrp="1" noChangeArrowheads="1"/>
          </p:cNvSpPr>
          <p:nvPr>
            <p:ph type="body" idx="1"/>
          </p:nvPr>
        </p:nvSpPr>
        <p:spPr>
          <a:xfrm>
            <a:off x="602293" y="4409758"/>
            <a:ext cx="5934162" cy="4177665"/>
          </a:xfrm>
          <a:noFill/>
          <a:ln/>
        </p:spPr>
        <p:txBody>
          <a:bodyPr/>
          <a:lstStyle/>
          <a:p>
            <a:pPr eaLnBrk="1" hangingPunct="1">
              <a:lnSpc>
                <a:spcPct val="90000"/>
              </a:lnSpc>
              <a:buFontTx/>
              <a:buChar char="•"/>
            </a:pPr>
            <a:r>
              <a:rPr lang="en-US" sz="900" b="1" dirty="0">
                <a:latin typeface="Arial" pitchFamily="34" charset="0"/>
              </a:rPr>
              <a:t> Instructor Comments:</a:t>
            </a:r>
          </a:p>
          <a:p>
            <a:pPr marL="457198" lvl="3" eaLnBrk="1" hangingPunct="1">
              <a:lnSpc>
                <a:spcPct val="90000"/>
              </a:lnSpc>
              <a:buFontTx/>
              <a:buChar char="•"/>
            </a:pPr>
            <a:r>
              <a:rPr lang="en-US" sz="900" b="1" dirty="0">
                <a:latin typeface="Arial" pitchFamily="34" charset="0"/>
              </a:rPr>
              <a:t> 5 U.S.C. § 552a(b)(8) (health or safety of an individual) - </a:t>
            </a:r>
            <a:r>
              <a:rPr lang="en-US" sz="900" dirty="0">
                <a:latin typeface="Arial" pitchFamily="34" charset="0"/>
              </a:rPr>
              <a:t>"to a person pursuant to a showing of compelling circumstances affecting the health or safety of an individual if upon such disclosure notification is transmitted to the last known address of such individual.”</a:t>
            </a:r>
          </a:p>
          <a:p>
            <a:pPr marL="685796" lvl="4" eaLnBrk="1" hangingPunct="1">
              <a:lnSpc>
                <a:spcPct val="90000"/>
              </a:lnSpc>
              <a:buFontTx/>
              <a:buChar char="•"/>
            </a:pPr>
            <a:r>
              <a:rPr lang="en-US" sz="900" dirty="0">
                <a:latin typeface="Arial" pitchFamily="34" charset="0"/>
              </a:rPr>
              <a:t> Case law emphasizes emergency nature of exception. </a:t>
            </a:r>
          </a:p>
          <a:p>
            <a:pPr marL="685796" lvl="4" eaLnBrk="1" hangingPunct="1">
              <a:lnSpc>
                <a:spcPct val="90000"/>
              </a:lnSpc>
              <a:buFontTx/>
              <a:buChar char="•"/>
            </a:pPr>
            <a:r>
              <a:rPr lang="en-US" sz="900" dirty="0">
                <a:latin typeface="Arial" pitchFamily="34" charset="0"/>
              </a:rPr>
              <a:t> Disclosure notification must be sent to last known address.</a:t>
            </a:r>
          </a:p>
          <a:p>
            <a:pPr marL="685796" lvl="4" eaLnBrk="1" hangingPunct="1">
              <a:lnSpc>
                <a:spcPct val="90000"/>
              </a:lnSpc>
              <a:buFontTx/>
              <a:buChar char="•"/>
            </a:pPr>
            <a:r>
              <a:rPr lang="en-US" sz="900" dirty="0">
                <a:latin typeface="Arial" pitchFamily="34" charset="0"/>
              </a:rPr>
              <a:t> Individual about whom records are disclosed need not necessarily be the individual whose health or safety is at peril; </a:t>
            </a:r>
            <a:r>
              <a:rPr lang="en-US" sz="900" i="1" dirty="0">
                <a:latin typeface="Arial" pitchFamily="34" charset="0"/>
              </a:rPr>
              <a:t>e.g.,</a:t>
            </a:r>
            <a:r>
              <a:rPr lang="en-US" sz="900" dirty="0">
                <a:latin typeface="Arial" pitchFamily="34" charset="0"/>
              </a:rPr>
              <a:t> release of records on several individuals in order to identify an individual who was injured in an accident.  </a:t>
            </a:r>
            <a:r>
              <a:rPr lang="en-US" sz="900" i="1" dirty="0">
                <a:latin typeface="Arial" pitchFamily="34" charset="0"/>
              </a:rPr>
              <a:t>See</a:t>
            </a:r>
            <a:r>
              <a:rPr lang="en-US" sz="900" dirty="0">
                <a:latin typeface="Arial" pitchFamily="34" charset="0"/>
              </a:rPr>
              <a:t> OMB’s Privacy Act Guidelines, 40 Fed. Reg. 28,955 (1975); </a:t>
            </a:r>
            <a:r>
              <a:rPr lang="en-US" sz="900" u="sng" dirty="0">
                <a:latin typeface="Arial" pitchFamily="34" charset="0"/>
              </a:rPr>
              <a:t>DePlanche v. Califano</a:t>
            </a:r>
            <a:r>
              <a:rPr lang="en-US" sz="900" dirty="0">
                <a:latin typeface="Arial" pitchFamily="34" charset="0"/>
              </a:rPr>
              <a:t>, 549 F. Supp. 685, 693-98 (W.D. Mich. 1982).</a:t>
            </a:r>
          </a:p>
          <a:p>
            <a:pPr marL="228599" lvl="2" eaLnBrk="1" hangingPunct="1">
              <a:lnSpc>
                <a:spcPct val="90000"/>
              </a:lnSpc>
              <a:buFontTx/>
              <a:buChar char="•"/>
            </a:pPr>
            <a:endParaRPr lang="en-US" sz="900" dirty="0">
              <a:latin typeface="Arial" pitchFamily="34" charset="0"/>
            </a:endParaRPr>
          </a:p>
          <a:p>
            <a:pPr marL="457198" lvl="3" eaLnBrk="1" hangingPunct="1">
              <a:lnSpc>
                <a:spcPct val="90000"/>
              </a:lnSpc>
              <a:buFontTx/>
              <a:buChar char="•"/>
            </a:pPr>
            <a:r>
              <a:rPr lang="en-US" sz="900" b="1" dirty="0">
                <a:latin typeface="Arial" pitchFamily="34" charset="0"/>
              </a:rPr>
              <a:t> 5 U.S.C. § 552a(b)(9) (Congress) - </a:t>
            </a:r>
            <a:r>
              <a:rPr lang="en-US" sz="900" dirty="0">
                <a:latin typeface="Arial" pitchFamily="34" charset="0"/>
              </a:rPr>
              <a:t>"to either House of Congress, or, to the extent of matter within its jurisdiction, any committee or subcommittee thereof, any joint committee of Congress or subcommittee of any such joint committee.“</a:t>
            </a:r>
            <a:endParaRPr lang="en-US" sz="900" u="sng" dirty="0">
              <a:latin typeface="Arial" pitchFamily="34" charset="0"/>
            </a:endParaRPr>
          </a:p>
          <a:p>
            <a:pPr marL="685796" lvl="4" eaLnBrk="1" hangingPunct="1">
              <a:lnSpc>
                <a:spcPct val="90000"/>
              </a:lnSpc>
              <a:buFontTx/>
              <a:buChar char="•"/>
            </a:pPr>
            <a:r>
              <a:rPr lang="en-US" sz="900" dirty="0">
                <a:latin typeface="Arial" pitchFamily="34" charset="0"/>
              </a:rPr>
              <a:t> </a:t>
            </a:r>
            <a:r>
              <a:rPr lang="en-US" sz="900" u="sng" dirty="0">
                <a:latin typeface="Arial" pitchFamily="34" charset="0"/>
              </a:rPr>
              <a:t>Comment</a:t>
            </a:r>
            <a:r>
              <a:rPr lang="en-US" sz="900" dirty="0">
                <a:latin typeface="Arial" pitchFamily="34" charset="0"/>
              </a:rPr>
              <a:t>:  This exception does </a:t>
            </a:r>
            <a:r>
              <a:rPr lang="en-US" sz="900" u="sng" dirty="0">
                <a:latin typeface="Arial" pitchFamily="34" charset="0"/>
              </a:rPr>
              <a:t>not</a:t>
            </a:r>
            <a:r>
              <a:rPr lang="en-US" sz="900" dirty="0">
                <a:latin typeface="Arial" pitchFamily="34" charset="0"/>
              </a:rPr>
              <a:t> authorize the disclosure of a Privacy Act-protected record to an individual Member of Congress acting on his or her own behalf or on behalf of a constituent. </a:t>
            </a:r>
            <a:r>
              <a:rPr lang="en-US" sz="900" u="sng" dirty="0">
                <a:latin typeface="Arial" pitchFamily="34" charset="0"/>
              </a:rPr>
              <a:t>See</a:t>
            </a:r>
            <a:r>
              <a:rPr lang="en-US" sz="900" dirty="0">
                <a:latin typeface="Arial" pitchFamily="34" charset="0"/>
              </a:rPr>
              <a:t> OMB Guidelines, 40 Fed. Reg. 28,948, 28,955 (July 9, 1975); 40 Fed. Reg. 56,741, 56,742 (Nov. 21, 1975); </a:t>
            </a:r>
            <a:r>
              <a:rPr lang="en-US" sz="900" u="sng" dirty="0">
                <a:latin typeface="Arial" pitchFamily="34" charset="0"/>
              </a:rPr>
              <a:t>see also</a:t>
            </a:r>
            <a:r>
              <a:rPr lang="en-US" sz="900" dirty="0">
                <a:latin typeface="Arial" pitchFamily="34" charset="0"/>
              </a:rPr>
              <a:t> </a:t>
            </a:r>
            <a:r>
              <a:rPr lang="en-US" sz="900" u="sng" dirty="0">
                <a:latin typeface="Arial" pitchFamily="34" charset="0"/>
              </a:rPr>
              <a:t>Swenson v. USPS</a:t>
            </a:r>
            <a:r>
              <a:rPr lang="en-US" sz="900" dirty="0">
                <a:latin typeface="Arial" pitchFamily="34" charset="0"/>
              </a:rPr>
              <a:t>, 890 F.2d 1075, 1077 (9th Cir. 1989); </a:t>
            </a:r>
            <a:r>
              <a:rPr lang="en-US" sz="900" u="sng" dirty="0">
                <a:latin typeface="Arial" pitchFamily="34" charset="0"/>
              </a:rPr>
              <a:t>Lee v. Dearment</a:t>
            </a:r>
            <a:r>
              <a:rPr lang="en-US" sz="900" dirty="0">
                <a:latin typeface="Arial" pitchFamily="34" charset="0"/>
              </a:rPr>
              <a:t>, No. 91-2175,1992 WL 119855, at *2 (4th Cir. June 3, 1992).</a:t>
            </a:r>
          </a:p>
          <a:p>
            <a:pPr marL="228599" lvl="2" eaLnBrk="1" hangingPunct="1">
              <a:lnSpc>
                <a:spcPct val="90000"/>
              </a:lnSpc>
            </a:pPr>
            <a:endParaRPr lang="en-US" sz="900" dirty="0">
              <a:latin typeface="Arial" pitchFamily="34" charset="0"/>
            </a:endParaRPr>
          </a:p>
          <a:p>
            <a:pPr marL="457198" lvl="3" eaLnBrk="1" hangingPunct="1">
              <a:lnSpc>
                <a:spcPct val="90000"/>
              </a:lnSpc>
              <a:buFontTx/>
              <a:buChar char="•"/>
            </a:pPr>
            <a:r>
              <a:rPr lang="en-US" sz="900" b="1" dirty="0">
                <a:latin typeface="Arial" pitchFamily="34" charset="0"/>
              </a:rPr>
              <a:t> 5 U.S.C. § 552a(b)(10) (General Accounting Office) - </a:t>
            </a:r>
            <a:r>
              <a:rPr lang="en-US" sz="900" dirty="0">
                <a:latin typeface="Arial" pitchFamily="34" charset="0"/>
              </a:rPr>
              <a:t>"to the Comptroller General, or any of his authorized representatives, in the course of the performance of the duties of the General Accounting Office."</a:t>
            </a:r>
          </a:p>
        </p:txBody>
      </p:sp>
    </p:spTree>
    <p:extLst>
      <p:ext uri="{BB962C8B-B14F-4D97-AF65-F5344CB8AC3E}">
        <p14:creationId xmlns:p14="http://schemas.microsoft.com/office/powerpoint/2010/main" val="38589464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0CEA65C0-08D4-432A-812E-CC4B583C5A93}" type="slidenum">
              <a:rPr lang="en-US" smtClean="0">
                <a:latin typeface="Arial" pitchFamily="34" charset="0"/>
              </a:rPr>
              <a:pPr>
                <a:defRPr/>
              </a:pPr>
              <a:t>46</a:t>
            </a:fld>
            <a:endParaRPr lang="en-US" dirty="0">
              <a:latin typeface="Arial" pitchFamily="34" charset="0"/>
            </a:endParaRPr>
          </a:p>
        </p:txBody>
      </p:sp>
      <p:sp>
        <p:nvSpPr>
          <p:cNvPr id="111619" name="Rectangle 2"/>
          <p:cNvSpPr>
            <a:spLocks noGrp="1" noRot="1" noChangeAspect="1" noChangeArrowheads="1" noTextEdit="1"/>
          </p:cNvSpPr>
          <p:nvPr>
            <p:ph type="sldImg"/>
          </p:nvPr>
        </p:nvSpPr>
        <p:spPr>
          <a:xfrm>
            <a:off x="411163" y="701675"/>
            <a:ext cx="6165850" cy="3468688"/>
          </a:xfrm>
          <a:ln/>
        </p:spPr>
      </p:sp>
      <p:sp>
        <p:nvSpPr>
          <p:cNvPr id="111620" name="Rectangle 3"/>
          <p:cNvSpPr>
            <a:spLocks noGrp="1" noChangeArrowheads="1"/>
          </p:cNvSpPr>
          <p:nvPr>
            <p:ph type="body" idx="1"/>
          </p:nvPr>
        </p:nvSpPr>
        <p:spPr>
          <a:xfrm>
            <a:off x="678371" y="4409758"/>
            <a:ext cx="5629846" cy="4177665"/>
          </a:xfrm>
          <a:noFill/>
          <a:ln/>
        </p:spPr>
        <p:txBody>
          <a:bodyPr/>
          <a:lstStyle/>
          <a:p>
            <a:pPr eaLnBrk="1" hangingPunct="1">
              <a:buFontTx/>
              <a:buChar char="•"/>
            </a:pPr>
            <a:r>
              <a:rPr lang="en-US" sz="900" b="1" dirty="0">
                <a:latin typeface="Arial" pitchFamily="34" charset="0"/>
              </a:rPr>
              <a:t> Instructor Comments:</a:t>
            </a:r>
          </a:p>
          <a:p>
            <a:pPr marL="457198" lvl="2" eaLnBrk="1" hangingPunct="1">
              <a:buFontTx/>
              <a:buChar char="•"/>
            </a:pPr>
            <a:r>
              <a:rPr lang="en-US" sz="900" b="1" dirty="0">
                <a:latin typeface="Arial" pitchFamily="34" charset="0"/>
              </a:rPr>
              <a:t> 5 U.S.C. § 552a(b)(11) (court order) - </a:t>
            </a:r>
            <a:r>
              <a:rPr lang="en-US" sz="900" dirty="0">
                <a:latin typeface="Arial" pitchFamily="34" charset="0"/>
              </a:rPr>
              <a:t>"pursuant to the order of a court of competent jurisdiction.”</a:t>
            </a:r>
          </a:p>
          <a:p>
            <a:pPr marL="742946" lvl="3" indent="57149" eaLnBrk="1" hangingPunct="1">
              <a:buFontTx/>
              <a:buChar char="•"/>
            </a:pPr>
            <a:r>
              <a:rPr lang="en-US" sz="900" b="1" dirty="0">
                <a:latin typeface="Arial" pitchFamily="34" charset="0"/>
              </a:rPr>
              <a:t> </a:t>
            </a:r>
            <a:r>
              <a:rPr lang="en-US" sz="900" b="1" u="sng" dirty="0">
                <a:latin typeface="Arial" pitchFamily="34" charset="0"/>
              </a:rPr>
              <a:t>Comment</a:t>
            </a:r>
            <a:r>
              <a:rPr lang="en-US" sz="900" dirty="0">
                <a:latin typeface="Arial" pitchFamily="34" charset="0"/>
              </a:rPr>
              <a:t>: This exception -- like the subsection (b)(3) routine use exception -- has generated a great deal of uncertainty. Unfortunately, neither the Act's legislative history, </a:t>
            </a:r>
            <a:r>
              <a:rPr lang="en-US" sz="900" u="sng" dirty="0">
                <a:latin typeface="Arial" pitchFamily="34" charset="0"/>
              </a:rPr>
              <a:t>see</a:t>
            </a:r>
            <a:r>
              <a:rPr lang="en-US" sz="900" dirty="0">
                <a:latin typeface="Arial" pitchFamily="34" charset="0"/>
              </a:rPr>
              <a:t> 120 Cong. Rec. 36,959 (1974), </a:t>
            </a:r>
            <a:r>
              <a:rPr lang="en-US" sz="900" u="sng" dirty="0">
                <a:latin typeface="Arial" pitchFamily="34" charset="0"/>
              </a:rPr>
              <a:t>reprinted in</a:t>
            </a:r>
            <a:r>
              <a:rPr lang="en-US" sz="900" dirty="0">
                <a:latin typeface="Arial" pitchFamily="34" charset="0"/>
              </a:rPr>
              <a:t> Source Book at 936, nor the OMB Guidelines, </a:t>
            </a:r>
            <a:r>
              <a:rPr lang="en-US" sz="900" u="sng" dirty="0">
                <a:latin typeface="Arial" pitchFamily="34" charset="0"/>
              </a:rPr>
              <a:t>see</a:t>
            </a:r>
            <a:r>
              <a:rPr lang="en-US" sz="900" dirty="0">
                <a:latin typeface="Arial" pitchFamily="34" charset="0"/>
              </a:rPr>
              <a:t> 40 Fed. Reg. 28,948, 28,955 (July 9, 1975), shed light on its meaning.</a:t>
            </a:r>
          </a:p>
          <a:p>
            <a:pPr marL="742946" lvl="3" indent="57149" eaLnBrk="1" hangingPunct="1">
              <a:buFontTx/>
              <a:buChar char="•"/>
            </a:pPr>
            <a:r>
              <a:rPr lang="en-US" sz="900" dirty="0">
                <a:latin typeface="Arial" pitchFamily="34" charset="0"/>
              </a:rPr>
              <a:t> As a general proposition, it appears that the essential point of this exception is that the Privacy Act "</a:t>
            </a:r>
            <a:r>
              <a:rPr lang="en-US" sz="900" b="1" i="1" dirty="0">
                <a:latin typeface="Arial" pitchFamily="34" charset="0"/>
              </a:rPr>
              <a:t>cannot be used to block the normal course of court proceedings, including court-ordered discovery</a:t>
            </a:r>
            <a:r>
              <a:rPr lang="en-US" sz="900" dirty="0">
                <a:latin typeface="Arial" pitchFamily="34" charset="0"/>
              </a:rPr>
              <a:t>." </a:t>
            </a:r>
            <a:r>
              <a:rPr lang="en-US" sz="900" u="sng" dirty="0">
                <a:latin typeface="Arial" pitchFamily="34" charset="0"/>
              </a:rPr>
              <a:t>Clavir v. United States</a:t>
            </a:r>
            <a:r>
              <a:rPr lang="en-US" sz="900" dirty="0">
                <a:latin typeface="Arial" pitchFamily="34" charset="0"/>
              </a:rPr>
              <a:t>, 84 F.R.D. 612, 614 (S.D.N.Y. 1979); </a:t>
            </a:r>
            <a:r>
              <a:rPr lang="en-US" sz="900" u="sng" dirty="0">
                <a:latin typeface="Arial" pitchFamily="34" charset="0"/>
              </a:rPr>
              <a:t>see also, e.g.</a:t>
            </a:r>
            <a:r>
              <a:rPr lang="en-US" sz="900" dirty="0">
                <a:latin typeface="Arial" pitchFamily="34" charset="0"/>
              </a:rPr>
              <a:t>, </a:t>
            </a:r>
            <a:r>
              <a:rPr lang="en-US" sz="900" u="sng" dirty="0">
                <a:latin typeface="Arial" pitchFamily="34" charset="0"/>
              </a:rPr>
              <a:t>Martin v. United States</a:t>
            </a:r>
            <a:r>
              <a:rPr lang="en-US" sz="900" dirty="0">
                <a:latin typeface="Arial" pitchFamily="34" charset="0"/>
              </a:rPr>
              <a:t>, 1 Cl. Ct. 775, 780-82 (Cl. Ct. 1983); </a:t>
            </a:r>
            <a:r>
              <a:rPr lang="en-US" sz="900" u="sng" dirty="0">
                <a:latin typeface="Arial" pitchFamily="34" charset="0"/>
              </a:rPr>
              <a:t>Newman v. United States</a:t>
            </a:r>
            <a:r>
              <a:rPr lang="en-US" sz="900" dirty="0">
                <a:latin typeface="Arial" pitchFamily="34" charset="0"/>
              </a:rPr>
              <a:t>, No. 81-2480, slip op. at 3 (D.D.C. Sept. 13, 1982).</a:t>
            </a:r>
          </a:p>
          <a:p>
            <a:pPr marL="1200143" lvl="4" eaLnBrk="1" hangingPunct="1">
              <a:buFontTx/>
              <a:buChar char="•"/>
            </a:pPr>
            <a:r>
              <a:rPr lang="en-US" sz="900" dirty="0">
                <a:latin typeface="Arial" pitchFamily="34" charset="0"/>
              </a:rPr>
              <a:t> Excludes grand jury subpoenas.  </a:t>
            </a:r>
            <a:r>
              <a:rPr lang="en-US" sz="900" u="sng" dirty="0">
                <a:latin typeface="Arial" pitchFamily="34" charset="0"/>
              </a:rPr>
              <a:t>Doe v. DiGenova</a:t>
            </a:r>
            <a:r>
              <a:rPr lang="en-US" sz="900" dirty="0">
                <a:latin typeface="Arial" pitchFamily="34" charset="0"/>
              </a:rPr>
              <a:t>, 779 F.2d 74 (D.C. Cir. 1985).</a:t>
            </a:r>
          </a:p>
          <a:p>
            <a:pPr marL="1200143" lvl="4" eaLnBrk="1" hangingPunct="1">
              <a:buFontTx/>
              <a:buChar char="•"/>
            </a:pPr>
            <a:r>
              <a:rPr lang="en-US" sz="900" dirty="0">
                <a:latin typeface="Arial" pitchFamily="34" charset="0"/>
              </a:rPr>
              <a:t> Includes orders from state courts, though there are no court cases on point and neither OMB nor DOJ has issued formal guidance.</a:t>
            </a:r>
          </a:p>
          <a:p>
            <a:pPr marL="1200143" lvl="4" eaLnBrk="1" hangingPunct="1">
              <a:buFontTx/>
              <a:buChar char="•"/>
            </a:pPr>
            <a:r>
              <a:rPr lang="en-US" sz="900" dirty="0">
                <a:latin typeface="Arial" pitchFamily="34" charset="0"/>
              </a:rPr>
              <a:t> Also, a traffic court cannot issue a court order for a family court matter.  It must be from a court of competent jurisdiction.</a:t>
            </a:r>
          </a:p>
          <a:p>
            <a:pPr marL="742946" lvl="3" indent="57149" eaLnBrk="1" hangingPunct="1">
              <a:buFontTx/>
              <a:buChar char="•"/>
            </a:pPr>
            <a:endParaRPr lang="en-US" sz="900" dirty="0">
              <a:latin typeface="Arial" pitchFamily="34" charset="0"/>
            </a:endParaRPr>
          </a:p>
        </p:txBody>
      </p:sp>
    </p:spTree>
    <p:extLst>
      <p:ext uri="{BB962C8B-B14F-4D97-AF65-F5344CB8AC3E}">
        <p14:creationId xmlns:p14="http://schemas.microsoft.com/office/powerpoint/2010/main" val="30900338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a:defRPr/>
            </a:pPr>
            <a:fld id="{6F71F790-EE55-4532-9E89-825BA783ED33}" type="slidenum">
              <a:rPr lang="en-US" smtClean="0">
                <a:latin typeface="Arial" pitchFamily="34" charset="0"/>
              </a:rPr>
              <a:pPr>
                <a:defRPr/>
              </a:pPr>
              <a:t>47</a:t>
            </a:fld>
            <a:endParaRPr lang="en-US" dirty="0">
              <a:latin typeface="Arial" pitchFamily="34" charset="0"/>
            </a:endParaRPr>
          </a:p>
        </p:txBody>
      </p:sp>
      <p:sp>
        <p:nvSpPr>
          <p:cNvPr id="112643" name="Rectangle 2"/>
          <p:cNvSpPr>
            <a:spLocks noGrp="1" noRot="1" noChangeAspect="1" noChangeArrowheads="1" noTextEdit="1"/>
          </p:cNvSpPr>
          <p:nvPr>
            <p:ph type="sldImg"/>
          </p:nvPr>
        </p:nvSpPr>
        <p:spPr>
          <a:xfrm>
            <a:off x="411163" y="701675"/>
            <a:ext cx="6165850" cy="3468688"/>
          </a:xfrm>
          <a:ln/>
        </p:spPr>
      </p:sp>
      <p:sp>
        <p:nvSpPr>
          <p:cNvPr id="112644" name="Rectangle 3"/>
          <p:cNvSpPr>
            <a:spLocks noGrp="1" noChangeArrowheads="1"/>
          </p:cNvSpPr>
          <p:nvPr>
            <p:ph type="body" idx="1"/>
          </p:nvPr>
        </p:nvSpPr>
        <p:spPr>
          <a:xfrm>
            <a:off x="754450" y="4409758"/>
            <a:ext cx="5629846" cy="4177665"/>
          </a:xfrm>
          <a:noFill/>
          <a:ln/>
        </p:spPr>
        <p:txBody>
          <a:bodyPr/>
          <a:lstStyle/>
          <a:p>
            <a:pPr eaLnBrk="1" hangingPunct="1">
              <a:buFontTx/>
              <a:buChar char="•"/>
            </a:pPr>
            <a:r>
              <a:rPr lang="en-US" sz="900" b="1" dirty="0">
                <a:latin typeface="Arial" pitchFamily="34" charset="0"/>
              </a:rPr>
              <a:t> Instructor Comments:</a:t>
            </a:r>
          </a:p>
          <a:p>
            <a:pPr marL="457198" lvl="3" eaLnBrk="1" hangingPunct="1">
              <a:buFontTx/>
              <a:buChar char="•"/>
            </a:pPr>
            <a:r>
              <a:rPr lang="en-US" sz="900" b="1" dirty="0">
                <a:latin typeface="Arial" pitchFamily="34" charset="0"/>
              </a:rPr>
              <a:t> 5 U.S.C. § 552a(b)(12) (Debt Collection Act) - </a:t>
            </a:r>
            <a:r>
              <a:rPr lang="en-US" sz="900" dirty="0">
                <a:latin typeface="Arial" pitchFamily="34" charset="0"/>
              </a:rPr>
              <a:t>"to a consumer reporting agency in accordance with section 3711(e) of Title 31.”</a:t>
            </a:r>
          </a:p>
          <a:p>
            <a:pPr marL="857246" lvl="4" eaLnBrk="1" hangingPunct="1">
              <a:buFontTx/>
              <a:buChar char="•"/>
            </a:pPr>
            <a:r>
              <a:rPr lang="en-US" sz="900" b="1" dirty="0">
                <a:latin typeface="Arial" pitchFamily="34" charset="0"/>
              </a:rPr>
              <a:t> </a:t>
            </a:r>
            <a:r>
              <a:rPr lang="en-US" sz="900" b="1" u="sng" dirty="0">
                <a:latin typeface="Arial" pitchFamily="34" charset="0"/>
              </a:rPr>
              <a:t>Comment</a:t>
            </a:r>
            <a:r>
              <a:rPr lang="en-US" sz="900" dirty="0">
                <a:latin typeface="Arial" pitchFamily="34" charset="0"/>
              </a:rPr>
              <a:t>:  This disclosure exception was added to the original eleven exceptions by the Debt Collection Act of 1982.  It authorizes agencies to disclose bad-debt information to credit bureaus.  Before doing so, however, agencies must complete a series of due process steps designed to validate the debt and to offer the individual an opportunity to repay it.  </a:t>
            </a:r>
            <a:r>
              <a:rPr lang="en-US" sz="900" u="sng" dirty="0">
                <a:latin typeface="Arial" pitchFamily="34" charset="0"/>
              </a:rPr>
              <a:t>See</a:t>
            </a:r>
            <a:r>
              <a:rPr lang="en-US" sz="900" dirty="0">
                <a:latin typeface="Arial" pitchFamily="34" charset="0"/>
              </a:rPr>
              <a:t> OMB Guidelines, 48 Fed. Reg. 15,556-60 (Apr. 11, 1983).</a:t>
            </a:r>
          </a:p>
        </p:txBody>
      </p:sp>
    </p:spTree>
    <p:extLst>
      <p:ext uri="{BB962C8B-B14F-4D97-AF65-F5344CB8AC3E}">
        <p14:creationId xmlns:p14="http://schemas.microsoft.com/office/powerpoint/2010/main" val="30640198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508000" y="596900"/>
            <a:ext cx="6167438" cy="3470275"/>
          </a:xfrm>
          <a:ln/>
        </p:spPr>
      </p:sp>
      <p:sp>
        <p:nvSpPr>
          <p:cNvPr id="106499" name="Rectangle 3"/>
          <p:cNvSpPr>
            <a:spLocks noGrp="1" noChangeArrowheads="1"/>
          </p:cNvSpPr>
          <p:nvPr>
            <p:ph type="body" idx="1"/>
          </p:nvPr>
        </p:nvSpPr>
        <p:spPr>
          <a:ln/>
        </p:spPr>
        <p:txBody>
          <a:bodyPr/>
          <a:lstStyle/>
          <a:p>
            <a:pPr>
              <a:defRPr/>
            </a:pPr>
            <a:r>
              <a:rPr lang="en-US" b="1" dirty="0"/>
              <a:t> Instructor Comments:</a:t>
            </a:r>
          </a:p>
          <a:p>
            <a:pPr marL="573085" lvl="3" eaLnBrk="1" hangingPunct="1">
              <a:buFontTx/>
              <a:buChar char="•"/>
              <a:defRPr/>
            </a:pPr>
            <a:r>
              <a:rPr lang="en-US" dirty="0"/>
              <a:t> Presumption of access.  Even if an exemption applies, however, Army regulation requires there to be a “legitimate governmental purpose” for withholding access.  (AR 340-21, para. 2-9.a.(2)).</a:t>
            </a:r>
          </a:p>
          <a:p>
            <a:pPr marL="573085" lvl="3" eaLnBrk="1" hangingPunct="1">
              <a:buFontTx/>
              <a:buChar char="•"/>
              <a:defRPr/>
            </a:pPr>
            <a:r>
              <a:rPr lang="en-US" dirty="0"/>
              <a:t> There is one special exemption, 2 general exemptions, and 7 specific exemptions to the right of access.</a:t>
            </a:r>
          </a:p>
          <a:p>
            <a:pPr marL="573085" lvl="3" eaLnBrk="1" hangingPunct="1">
              <a:buFontTx/>
              <a:buChar char="•"/>
              <a:defRPr/>
            </a:pPr>
            <a:r>
              <a:rPr lang="en-US" dirty="0"/>
              <a:t> Exemptions relieves SORs from certain requirements of the Privacy Act.  The exemption claimed must be published in the Systems Notice published in the Federal Register.</a:t>
            </a:r>
          </a:p>
          <a:p>
            <a:pPr marL="1030283" lvl="4" eaLnBrk="1" hangingPunct="1">
              <a:buFontTx/>
              <a:buChar char="•"/>
              <a:defRPr/>
            </a:pPr>
            <a:r>
              <a:rPr lang="en-US" sz="1100" dirty="0"/>
              <a:t> 1 Special Exemption:  Information compiled in anticipation of civil litigation. </a:t>
            </a:r>
          </a:p>
          <a:p>
            <a:pPr marL="1030283" lvl="4" eaLnBrk="1" hangingPunct="1">
              <a:buFontTx/>
              <a:buChar char="•"/>
              <a:defRPr/>
            </a:pPr>
            <a:r>
              <a:rPr lang="en-US" sz="1100" dirty="0"/>
              <a:t> 2 General Exemptions:  CIA Records and other Law Enforcement </a:t>
            </a:r>
            <a:r>
              <a:rPr lang="en-US" dirty="0"/>
              <a:t>Records.</a:t>
            </a:r>
          </a:p>
          <a:p>
            <a:pPr marL="1030283" lvl="4" eaLnBrk="1" hangingPunct="1">
              <a:buFontTx/>
              <a:buChar char="•"/>
              <a:defRPr/>
            </a:pPr>
            <a:r>
              <a:rPr lang="en-US" u="sng" dirty="0"/>
              <a:t> 7 Specific Exemptions:</a:t>
            </a:r>
          </a:p>
          <a:p>
            <a:pPr marL="1030283" lvl="4" eaLnBrk="1" hangingPunct="1">
              <a:buFontTx/>
              <a:buChar char="•"/>
              <a:defRPr/>
            </a:pPr>
            <a:r>
              <a:rPr lang="en-US" dirty="0"/>
              <a:t> (1) Classified information </a:t>
            </a:r>
          </a:p>
          <a:p>
            <a:pPr marL="1030283" lvl="4" eaLnBrk="1" hangingPunct="1">
              <a:buFontTx/>
              <a:buChar char="•"/>
              <a:defRPr/>
            </a:pPr>
            <a:r>
              <a:rPr lang="en-US" dirty="0"/>
              <a:t> (2) Investigatory matters </a:t>
            </a:r>
          </a:p>
          <a:p>
            <a:pPr marL="1030283" lvl="4" eaLnBrk="1" hangingPunct="1">
              <a:buFontTx/>
              <a:buChar char="•"/>
              <a:defRPr/>
            </a:pPr>
            <a:r>
              <a:rPr lang="en-US" dirty="0"/>
              <a:t> (3) Presidential protective information</a:t>
            </a:r>
          </a:p>
          <a:p>
            <a:pPr marL="1030283" lvl="4" eaLnBrk="1" hangingPunct="1">
              <a:buFontTx/>
              <a:buChar char="•"/>
              <a:defRPr/>
            </a:pPr>
            <a:r>
              <a:rPr lang="en-US" dirty="0"/>
              <a:t> (4) Statistical records</a:t>
            </a:r>
          </a:p>
          <a:p>
            <a:pPr marL="1030283" lvl="4" eaLnBrk="1" hangingPunct="1">
              <a:buFontTx/>
              <a:buChar char="•"/>
              <a:defRPr/>
            </a:pPr>
            <a:r>
              <a:rPr lang="en-US" dirty="0"/>
              <a:t> (5) Suitability/eligibility data for Fed jobs, contracts, etc.</a:t>
            </a:r>
          </a:p>
          <a:p>
            <a:pPr marL="1030283" lvl="4" eaLnBrk="1" hangingPunct="1">
              <a:buFontTx/>
              <a:buChar char="•"/>
              <a:defRPr/>
            </a:pPr>
            <a:r>
              <a:rPr lang="en-US" sz="1000" dirty="0"/>
              <a:t> (6) Testing/examination material for Fed jobs</a:t>
            </a:r>
          </a:p>
          <a:p>
            <a:pPr marL="1030283" lvl="4" eaLnBrk="1" hangingPunct="1">
              <a:buFontTx/>
              <a:buChar char="•"/>
              <a:defRPr/>
            </a:pPr>
            <a:r>
              <a:rPr lang="en-US" sz="1000" dirty="0"/>
              <a:t> (7) Military evaluation material used to determine promotion potential</a:t>
            </a:r>
          </a:p>
          <a:p>
            <a:pPr marL="511173" lvl="3" eaLnBrk="1" hangingPunct="1">
              <a:buFontTx/>
              <a:buChar char="•"/>
            </a:pPr>
            <a:r>
              <a:rPr lang="en-US" sz="1000" b="1" dirty="0">
                <a:latin typeface="Arial" pitchFamily="34" charset="0"/>
              </a:rPr>
              <a:t>Definitions:</a:t>
            </a:r>
          </a:p>
          <a:p>
            <a:pPr marL="971545" lvl="4" eaLnBrk="1" hangingPunct="1">
              <a:buFontTx/>
              <a:buChar char="•"/>
            </a:pPr>
            <a:r>
              <a:rPr lang="en-US" sz="1000" b="1" dirty="0">
                <a:latin typeface="Arial" pitchFamily="34" charset="0"/>
              </a:rPr>
              <a:t> Classified Information:</a:t>
            </a:r>
            <a:r>
              <a:rPr lang="en-US" sz="1000" dirty="0">
                <a:latin typeface="Arial" pitchFamily="34" charset="0"/>
              </a:rPr>
              <a:t> "subject to the provisions of section 552(b)(1) of this title."   This subsection simply incorporates FOIA Exemption 1. The exemption has been construed to permit the withholding of classified records from an agency employee with a security clearance who seeks only private access to records about him. </a:t>
            </a:r>
          </a:p>
          <a:p>
            <a:pPr marL="971545" lvl="4" eaLnBrk="1" hangingPunct="1">
              <a:buFontTx/>
              <a:buChar char="•"/>
            </a:pPr>
            <a:r>
              <a:rPr lang="en-US" sz="1000" b="1" dirty="0">
                <a:latin typeface="Arial" pitchFamily="34" charset="0"/>
              </a:rPr>
              <a:t> Investigatory Material:</a:t>
            </a:r>
            <a:r>
              <a:rPr lang="en-US" sz="1000" dirty="0">
                <a:latin typeface="Arial" pitchFamily="34" charset="0"/>
              </a:rPr>
              <a:t>  "investigatory material compiled for law enforcement purposes”    This exemption covers: (1) material compiled for criminal investigative law enforcement purposes, by non-principal function criminal law enforcement entities; and (2) material compiled for other investigative law enforcement purposes, by any agency. The material must be compiled for some investigative "law enforcement" purpose, such as a civil investigation or a criminal investigation by a non-principal function criminal law enforcement agency. </a:t>
            </a:r>
          </a:p>
          <a:p>
            <a:pPr marL="971545" lvl="4" eaLnBrk="1" hangingPunct="1">
              <a:buFontTx/>
              <a:buChar char="•"/>
            </a:pPr>
            <a:r>
              <a:rPr lang="en-US" sz="1000" b="1" dirty="0">
                <a:latin typeface="Arial" pitchFamily="34" charset="0"/>
              </a:rPr>
              <a:t> Presidential protective information:  </a:t>
            </a:r>
            <a:r>
              <a:rPr lang="en-US" sz="1000" dirty="0">
                <a:latin typeface="Arial" pitchFamily="34" charset="0"/>
              </a:rPr>
              <a:t>"maintained in connection with providing protective services to the President of the United States or other individuals pursuant to section 3056 of Title 18." </a:t>
            </a:r>
          </a:p>
          <a:p>
            <a:pPr marL="971545" lvl="4" eaLnBrk="1" hangingPunct="1">
              <a:buFontTx/>
              <a:buChar char="•"/>
            </a:pPr>
            <a:r>
              <a:rPr lang="en-US" sz="1000" b="1" dirty="0">
                <a:latin typeface="Arial" pitchFamily="34" charset="0"/>
              </a:rPr>
              <a:t> Statistical records:</a:t>
            </a:r>
            <a:r>
              <a:rPr lang="en-US" sz="1000" dirty="0">
                <a:latin typeface="Arial" pitchFamily="34" charset="0"/>
              </a:rPr>
              <a:t>  "required by statute to be maintained and used solely as statistical records.“</a:t>
            </a:r>
          </a:p>
          <a:p>
            <a:pPr marL="971545" lvl="4" eaLnBrk="1" hangingPunct="1">
              <a:buFont typeface="Arial" pitchFamily="34" charset="0"/>
              <a:buChar char="•"/>
              <a:defRPr/>
            </a:pPr>
            <a:r>
              <a:rPr lang="en-US" sz="1050" dirty="0"/>
              <a:t> </a:t>
            </a:r>
            <a:r>
              <a:rPr lang="en-US" sz="1000" b="1" dirty="0"/>
              <a:t>Suitability/eligibility data:</a:t>
            </a:r>
            <a:r>
              <a:rPr lang="en-US" sz="1000" dirty="0"/>
              <a:t> "investigatory material compiled solely for the purpose of determining suitability, eligibility, or qualifications for Federal civilian employment, military service, Federal contracts, or access to classified information, but only to the extent that the disclosure of such material would reveal the identity of a source who furnished information to the Government under an express promise that the identity of the source would be held in confidence, or, prior to the effective date of this section [September 27, 1975], under an implied promise that the identity of the source would be held in confidence.</a:t>
            </a:r>
          </a:p>
          <a:p>
            <a:pPr marL="971545" lvl="4" eaLnBrk="1" hangingPunct="1">
              <a:buFont typeface="Arial" pitchFamily="34" charset="0"/>
              <a:buChar char="•"/>
              <a:defRPr/>
            </a:pPr>
            <a:r>
              <a:rPr lang="en-US" sz="1000" b="1" dirty="0"/>
              <a:t> Testing or examination material:</a:t>
            </a:r>
            <a:r>
              <a:rPr lang="en-US" sz="1000" dirty="0"/>
              <a:t> used solely to determine individual qualifications for appointment or promotion in the Federal service, the disclosure of which would compromise the objectivity or fairness of the testing or examination process.  5 U.S.C. § 552a(k)(6).</a:t>
            </a:r>
          </a:p>
          <a:p>
            <a:pPr marL="971545" lvl="4" eaLnBrk="1" hangingPunct="1">
              <a:buFont typeface="Arial" pitchFamily="34" charset="0"/>
              <a:buChar char="•"/>
              <a:defRPr/>
            </a:pPr>
            <a:r>
              <a:rPr lang="en-US" sz="1000" b="1" dirty="0"/>
              <a:t> Military evaluation material:</a:t>
            </a:r>
            <a:r>
              <a:rPr lang="en-US" sz="1000" dirty="0"/>
              <a:t>  "testing or examination material used solely to determine individual qualifications for appointment or promotion in the Federal service the disclosure of which would compromise the objectivity or fairness of the testing or examination process." </a:t>
            </a:r>
            <a:endParaRPr lang="en-US" sz="1000" dirty="0">
              <a:latin typeface="Arial" pitchFamily="34" charset="0"/>
            </a:endParaRPr>
          </a:p>
          <a:p>
            <a:pPr marL="511173" lvl="3" eaLnBrk="1" hangingPunct="1">
              <a:buFontTx/>
              <a:buChar char="•"/>
              <a:defRPr/>
            </a:pPr>
            <a:r>
              <a:rPr lang="en-US" sz="1000" dirty="0"/>
              <a:t> </a:t>
            </a:r>
            <a:r>
              <a:rPr lang="en-US" sz="900" dirty="0"/>
              <a:t>It should be noted that material exempt from Privacy Act access under subsection (k)(6) is also typically exempt from FOIA access under FOIA Exemption 2. Robinett v. USPS:  (finding that information showing "how much [the agency] reduced [the plaintiff's] application score because of [a traffic violation]" was "just the type of information that courts have found could compromise an agency's evaluation process" and thus was exempt from disclosure under subsection (k)(6), and further, noting that although the court did not need to address the agency's FOIA Exemption 2 argument "[i]n light of the Court's finding that the information fits under another FOIA exemption," FOIA Exemption 2 "has been read to reflect the same concerns and cover the same information as the exemption codified in Section 552a(k)(6)")</a:t>
            </a:r>
          </a:p>
          <a:p>
            <a:pPr marL="457198" lvl="2" eaLnBrk="1" hangingPunct="1">
              <a:buFontTx/>
              <a:buChar char="•"/>
            </a:pPr>
            <a:r>
              <a:rPr lang="en-US" sz="900" dirty="0">
                <a:latin typeface="Arial" pitchFamily="34" charset="0"/>
              </a:rPr>
              <a:t> Agencies may claim an exemption to deny a person access to his own records if it falls under one of these ten exemptions. The special exemption will be discussed on the next slide.  </a:t>
            </a:r>
          </a:p>
        </p:txBody>
      </p:sp>
    </p:spTree>
    <p:extLst>
      <p:ext uri="{BB962C8B-B14F-4D97-AF65-F5344CB8AC3E}">
        <p14:creationId xmlns:p14="http://schemas.microsoft.com/office/powerpoint/2010/main" val="34535232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p:txBody>
          <a:bodyPr/>
          <a:lstStyle/>
          <a:p>
            <a:pPr>
              <a:defRPr/>
            </a:pPr>
            <a:fld id="{459A1BF4-76B7-4963-883A-53B45FD1B26B}" type="slidenum">
              <a:rPr lang="en-US" smtClean="0">
                <a:latin typeface="Arial" pitchFamily="34" charset="0"/>
              </a:rPr>
              <a:pPr>
                <a:defRPr/>
              </a:pPr>
              <a:t>49</a:t>
            </a:fld>
            <a:endParaRPr lang="en-US" dirty="0">
              <a:latin typeface="Arial" pitchFamily="34" charset="0"/>
            </a:endParaRPr>
          </a:p>
        </p:txBody>
      </p:sp>
      <p:sp>
        <p:nvSpPr>
          <p:cNvPr id="117763" name="Rectangle 2"/>
          <p:cNvSpPr>
            <a:spLocks noGrp="1" noRot="1" noChangeAspect="1" noChangeArrowheads="1" noTextEdit="1"/>
          </p:cNvSpPr>
          <p:nvPr>
            <p:ph type="sldImg"/>
          </p:nvPr>
        </p:nvSpPr>
        <p:spPr>
          <a:xfrm>
            <a:off x="412750" y="701675"/>
            <a:ext cx="6165850" cy="3468688"/>
          </a:xfrm>
          <a:ln/>
        </p:spPr>
      </p:sp>
      <p:sp>
        <p:nvSpPr>
          <p:cNvPr id="117764" name="Rectangle 3"/>
          <p:cNvSpPr>
            <a:spLocks noGrp="1" noChangeArrowheads="1"/>
          </p:cNvSpPr>
          <p:nvPr>
            <p:ph type="body" idx="1"/>
          </p:nvPr>
        </p:nvSpPr>
        <p:spPr>
          <a:xfrm>
            <a:off x="754450" y="4260329"/>
            <a:ext cx="5629846" cy="4883480"/>
          </a:xfrm>
          <a:noFill/>
          <a:ln/>
        </p:spPr>
        <p:txBody>
          <a:bodyPr/>
          <a:lstStyle/>
          <a:p>
            <a:pPr eaLnBrk="1" hangingPunct="1">
              <a:buFontTx/>
              <a:buChar char="•"/>
            </a:pPr>
            <a:endParaRPr lang="en-US" sz="900" b="1" dirty="0">
              <a:latin typeface="Arial" pitchFamily="34" charset="0"/>
            </a:endParaRPr>
          </a:p>
        </p:txBody>
      </p:sp>
    </p:spTree>
    <p:extLst>
      <p:ext uri="{BB962C8B-B14F-4D97-AF65-F5344CB8AC3E}">
        <p14:creationId xmlns:p14="http://schemas.microsoft.com/office/powerpoint/2010/main" val="3089126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820738" y="673100"/>
            <a:ext cx="5154612" cy="2900363"/>
          </a:xfrm>
          <a:ln/>
        </p:spPr>
      </p:sp>
      <p:sp>
        <p:nvSpPr>
          <p:cNvPr id="69635" name="Rectangle 3"/>
          <p:cNvSpPr>
            <a:spLocks noGrp="1" noChangeArrowheads="1"/>
          </p:cNvSpPr>
          <p:nvPr>
            <p:ph type="body" idx="1"/>
          </p:nvPr>
        </p:nvSpPr>
        <p:spPr>
          <a:noFill/>
          <a:ln/>
        </p:spPr>
        <p:txBody>
          <a:bodyPr/>
          <a:lstStyle/>
          <a:p>
            <a:pPr eaLnBrk="1" hangingPunct="1">
              <a:lnSpc>
                <a:spcPct val="90000"/>
              </a:lnSpc>
              <a:buFontTx/>
              <a:buChar char="•"/>
            </a:pPr>
            <a:r>
              <a:rPr lang="en-US" b="1" dirty="0">
                <a:latin typeface="Arial" pitchFamily="34" charset="0"/>
              </a:rPr>
              <a:t> Instructor Comments:</a:t>
            </a:r>
          </a:p>
          <a:p>
            <a:pPr lvl="1" eaLnBrk="1" hangingPunct="1">
              <a:lnSpc>
                <a:spcPct val="90000"/>
              </a:lnSpc>
              <a:buFontTx/>
              <a:buChar char="•"/>
            </a:pPr>
            <a:r>
              <a:rPr lang="en-US" dirty="0">
                <a:latin typeface="Arial" pitchFamily="34" charset="0"/>
              </a:rPr>
              <a:t> We will start with an examination of The Freedom of Information Act, more commonly known as FOIA.</a:t>
            </a:r>
          </a:p>
          <a:p>
            <a:pPr lvl="1" eaLnBrk="1" hangingPunct="1">
              <a:lnSpc>
                <a:spcPct val="90000"/>
              </a:lnSpc>
              <a:buFontTx/>
              <a:buChar char="•"/>
            </a:pPr>
            <a:r>
              <a:rPr lang="en-US" dirty="0">
                <a:latin typeface="Arial" pitchFamily="34" charset="0"/>
              </a:rPr>
              <a:t> Enacted in 1966, the FOIA firmly established a statutory right of access to government records.  Access to Government documents is a fundamental right that citizens have in a democracy.  It has been amended several times since 1966.  Some major revisions, some minor.  The latest amendments</a:t>
            </a:r>
            <a:r>
              <a:rPr lang="en-US" baseline="0" dirty="0">
                <a:latin typeface="Arial" pitchFamily="34" charset="0"/>
              </a:rPr>
              <a:t> are</a:t>
            </a:r>
            <a:r>
              <a:rPr lang="en-US" dirty="0">
                <a:latin typeface="Arial" pitchFamily="34" charset="0"/>
              </a:rPr>
              <a:t> the OPEN Government Act of 2007 and the OPEN</a:t>
            </a:r>
            <a:r>
              <a:rPr lang="en-US" baseline="0" dirty="0">
                <a:latin typeface="Arial" pitchFamily="34" charset="0"/>
              </a:rPr>
              <a:t> FOIA of 2009</a:t>
            </a:r>
            <a:r>
              <a:rPr lang="en-US" dirty="0">
                <a:latin typeface="Arial" pitchFamily="34" charset="0"/>
              </a:rPr>
              <a:t>.  The OPEN Government Act of 2007 deals primarily with fees/atty fees, timelines (tolling), and assorted other items.</a:t>
            </a:r>
            <a:r>
              <a:rPr lang="en-US" baseline="0" dirty="0">
                <a:latin typeface="Arial" pitchFamily="34" charset="0"/>
              </a:rPr>
              <a:t>  The OPEN FOIA makes substantive changes to Exemption 3, requiring specific language to any statutes being used to withhold information from public disclosure. </a:t>
            </a:r>
            <a:endParaRPr lang="en-US" dirty="0">
              <a:latin typeface="Arial" pitchFamily="34" charset="0"/>
            </a:endParaRPr>
          </a:p>
          <a:p>
            <a:pPr lvl="1" eaLnBrk="1" hangingPunct="1">
              <a:lnSpc>
                <a:spcPct val="90000"/>
              </a:lnSpc>
              <a:buFontTx/>
              <a:buChar char="•"/>
            </a:pPr>
            <a:r>
              <a:rPr lang="en-US" dirty="0">
                <a:latin typeface="Arial" pitchFamily="34" charset="0"/>
              </a:rPr>
              <a:t> The FOIA provides that any person has a right, enforceable in court, to obtain access to federal agency records, except to the extent that such records (or portions of them) are protected from disclosure by one of nine exemptions or by one of three special law enforcement record exclusions.</a:t>
            </a:r>
          </a:p>
          <a:p>
            <a:pPr lvl="1" eaLnBrk="1" hangingPunct="1">
              <a:lnSpc>
                <a:spcPct val="90000"/>
              </a:lnSpc>
              <a:buFontTx/>
              <a:buChar char="•"/>
            </a:pPr>
            <a:r>
              <a:rPr lang="en-US" dirty="0">
                <a:latin typeface="Arial" pitchFamily="34" charset="0"/>
              </a:rPr>
              <a:t> To properly interpret and apply the FOIA, you must understand that, “The basic purpose of the FOIA is to ensure an informed citizenry, vital to the functioning of a democratic society, needed to check against corruption and to hold the governors accountable to the governed.”  </a:t>
            </a:r>
            <a:r>
              <a:rPr lang="en-US" u="sng" dirty="0">
                <a:latin typeface="Arial" pitchFamily="34" charset="0"/>
              </a:rPr>
              <a:t>NLRB v. Robbins Tire &amp; Rubber Co</a:t>
            </a:r>
            <a:r>
              <a:rPr lang="en-US" dirty="0">
                <a:latin typeface="Arial" pitchFamily="34" charset="0"/>
              </a:rPr>
              <a:t>., 437 U.S. 214, 242 (1978).</a:t>
            </a:r>
          </a:p>
          <a:p>
            <a:pPr lvl="1" eaLnBrk="1" hangingPunct="1">
              <a:lnSpc>
                <a:spcPct val="90000"/>
              </a:lnSpc>
              <a:buFontTx/>
              <a:buChar char="•"/>
            </a:pPr>
            <a:r>
              <a:rPr lang="en-US" dirty="0">
                <a:latin typeface="Arial" pitchFamily="34" charset="0"/>
              </a:rPr>
              <a:t> Also, the USSCT has emphasized that only information “that sheds light on an agency’s performance of its statutory duties falls within that statutory purpose.”  </a:t>
            </a:r>
          </a:p>
        </p:txBody>
      </p:sp>
    </p:spTree>
    <p:extLst>
      <p:ext uri="{BB962C8B-B14F-4D97-AF65-F5344CB8AC3E}">
        <p14:creationId xmlns:p14="http://schemas.microsoft.com/office/powerpoint/2010/main" val="41166983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p:txBody>
          <a:bodyPr/>
          <a:lstStyle/>
          <a:p>
            <a:pPr>
              <a:defRPr/>
            </a:pPr>
            <a:fld id="{1B226AB5-A0BE-4D05-9DD5-F7E4A603D979}" type="slidenum">
              <a:rPr lang="en-US" smtClean="0">
                <a:latin typeface="Arial" pitchFamily="34" charset="0"/>
              </a:rPr>
              <a:pPr>
                <a:defRPr/>
              </a:pPr>
              <a:t>50</a:t>
            </a:fld>
            <a:endParaRPr lang="en-US" dirty="0">
              <a:latin typeface="Arial" pitchFamily="34" charset="0"/>
            </a:endParaRPr>
          </a:p>
        </p:txBody>
      </p:sp>
      <p:sp>
        <p:nvSpPr>
          <p:cNvPr id="118787" name="Rectangle 2"/>
          <p:cNvSpPr>
            <a:spLocks noGrp="1" noRot="1" noChangeAspect="1" noChangeArrowheads="1" noTextEdit="1"/>
          </p:cNvSpPr>
          <p:nvPr>
            <p:ph type="sldImg"/>
          </p:nvPr>
        </p:nvSpPr>
        <p:spPr>
          <a:xfrm>
            <a:off x="412750" y="701675"/>
            <a:ext cx="6165850" cy="3468688"/>
          </a:xfrm>
          <a:ln/>
        </p:spPr>
      </p:sp>
      <p:sp>
        <p:nvSpPr>
          <p:cNvPr id="118788" name="Rectangle 3"/>
          <p:cNvSpPr>
            <a:spLocks noGrp="1" noChangeArrowheads="1"/>
          </p:cNvSpPr>
          <p:nvPr>
            <p:ph type="body" idx="1"/>
          </p:nvPr>
        </p:nvSpPr>
        <p:spPr>
          <a:xfrm>
            <a:off x="754450" y="4184025"/>
            <a:ext cx="5705925" cy="4403399"/>
          </a:xfrm>
          <a:noFill/>
          <a:ln/>
        </p:spPr>
        <p:txBody>
          <a:bodyPr/>
          <a:lstStyle/>
          <a:p>
            <a:pPr eaLnBrk="1" hangingPunct="1">
              <a:buFontTx/>
              <a:buChar char="•"/>
            </a:pPr>
            <a:r>
              <a:rPr lang="en-US" sz="900" b="1" dirty="0">
                <a:latin typeface="Arial" pitchFamily="34" charset="0"/>
              </a:rPr>
              <a:t> </a:t>
            </a:r>
            <a:r>
              <a:rPr lang="en-US" sz="1000" b="1" dirty="0">
                <a:latin typeface="Arial" pitchFamily="34" charset="0"/>
              </a:rPr>
              <a:t>Instructor Comments:</a:t>
            </a:r>
          </a:p>
          <a:p>
            <a:pPr marL="514347" lvl="3" eaLnBrk="1" hangingPunct="1">
              <a:buFontTx/>
              <a:buChar char="•"/>
            </a:pPr>
            <a:r>
              <a:rPr lang="en-US" sz="1000" b="1" dirty="0">
                <a:latin typeface="Arial" pitchFamily="34" charset="0"/>
              </a:rPr>
              <a:t> Special Exemption -- 5 U.S.C. § 552a(d)(5)</a:t>
            </a:r>
          </a:p>
          <a:p>
            <a:pPr marL="800096" lvl="4" eaLnBrk="1" hangingPunct="1">
              <a:buFontTx/>
              <a:buChar char="•"/>
            </a:pPr>
            <a:r>
              <a:rPr lang="en-US" sz="1000" dirty="0">
                <a:latin typeface="Arial" pitchFamily="34" charset="0"/>
              </a:rPr>
              <a:t> “Nothing in this [Act] shall allow an individual access to any information compiled in reasonable anticipation of a civil action or proceeding.“</a:t>
            </a:r>
          </a:p>
          <a:p>
            <a:pPr marL="800096" lvl="4" eaLnBrk="1" hangingPunct="1">
              <a:buFontTx/>
              <a:buChar char="•"/>
            </a:pPr>
            <a:r>
              <a:rPr lang="en-US" sz="1000" dirty="0">
                <a:latin typeface="Arial" pitchFamily="34" charset="0"/>
              </a:rPr>
              <a:t> </a:t>
            </a:r>
            <a:r>
              <a:rPr lang="en-US" sz="1000" u="sng" dirty="0">
                <a:latin typeface="Arial" pitchFamily="34" charset="0"/>
              </a:rPr>
              <a:t>Comment</a:t>
            </a:r>
            <a:r>
              <a:rPr lang="en-US" sz="1000" dirty="0">
                <a:latin typeface="Arial" pitchFamily="34" charset="0"/>
              </a:rPr>
              <a:t>: The subsection (d)(5) provision is sometimes mistakenly overlooked because it is not located with the other exemptions in sections (j) and (k). It is an exemption from only the access provision of the Privacy Act.  </a:t>
            </a:r>
          </a:p>
          <a:p>
            <a:pPr marL="800096" lvl="4" eaLnBrk="1" hangingPunct="1">
              <a:buFontTx/>
              <a:buChar char="•"/>
            </a:pPr>
            <a:r>
              <a:rPr lang="en-US" sz="1000" dirty="0">
                <a:latin typeface="Arial" pitchFamily="34" charset="0"/>
              </a:rPr>
              <a:t> This exemption provision reflects Congress's intent to exclude civil litigation files from access under this subsection.  This Privacy Act provision has been held to be similar to the attorney work-product privilege and to extend even to information prepared by non-attorneys. This provision shields information that is compiled in anticipation of court proceedings or quasi-judicial administrative hearings. Unlike all of the other Privacy Act exemptions discussed below, however, this subsection is entirely "self-executing," inasmuch as it does not require an implementing regulation in order to be effective. </a:t>
            </a:r>
          </a:p>
        </p:txBody>
      </p:sp>
    </p:spTree>
    <p:extLst>
      <p:ext uri="{BB962C8B-B14F-4D97-AF65-F5344CB8AC3E}">
        <p14:creationId xmlns:p14="http://schemas.microsoft.com/office/powerpoint/2010/main" val="25978054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p:txBody>
          <a:bodyPr/>
          <a:lstStyle/>
          <a:p>
            <a:pPr>
              <a:defRPr/>
            </a:pPr>
            <a:fld id="{1B226AB5-A0BE-4D05-9DD5-F7E4A603D979}" type="slidenum">
              <a:rPr lang="en-US" smtClean="0">
                <a:latin typeface="Arial" pitchFamily="34" charset="0"/>
              </a:rPr>
              <a:pPr>
                <a:defRPr/>
              </a:pPr>
              <a:t>51</a:t>
            </a:fld>
            <a:endParaRPr lang="en-US" dirty="0">
              <a:latin typeface="Arial" pitchFamily="34" charset="0"/>
            </a:endParaRPr>
          </a:p>
        </p:txBody>
      </p:sp>
      <p:sp>
        <p:nvSpPr>
          <p:cNvPr id="118787" name="Rectangle 2"/>
          <p:cNvSpPr>
            <a:spLocks noGrp="1" noRot="1" noChangeAspect="1" noChangeArrowheads="1" noTextEdit="1"/>
          </p:cNvSpPr>
          <p:nvPr>
            <p:ph type="sldImg"/>
          </p:nvPr>
        </p:nvSpPr>
        <p:spPr>
          <a:xfrm>
            <a:off x="412750" y="701675"/>
            <a:ext cx="6165850" cy="3468688"/>
          </a:xfrm>
          <a:ln/>
        </p:spPr>
      </p:sp>
      <p:sp>
        <p:nvSpPr>
          <p:cNvPr id="118788" name="Rectangle 3"/>
          <p:cNvSpPr>
            <a:spLocks noGrp="1" noChangeArrowheads="1"/>
          </p:cNvSpPr>
          <p:nvPr>
            <p:ph type="body" idx="1"/>
          </p:nvPr>
        </p:nvSpPr>
        <p:spPr>
          <a:xfrm>
            <a:off x="754450" y="4184025"/>
            <a:ext cx="5705925" cy="4403399"/>
          </a:xfrm>
          <a:noFill/>
          <a:ln/>
        </p:spPr>
        <p:txBody>
          <a:bodyPr/>
          <a:lstStyle/>
          <a:p>
            <a:pPr eaLnBrk="1" hangingPunct="1">
              <a:buFontTx/>
              <a:buChar char="•"/>
            </a:pPr>
            <a:r>
              <a:rPr lang="en-US" sz="900" b="1" dirty="0">
                <a:latin typeface="Arial" pitchFamily="34" charset="0"/>
              </a:rPr>
              <a:t> </a:t>
            </a:r>
            <a:r>
              <a:rPr lang="en-US" sz="1000" b="1" dirty="0">
                <a:latin typeface="Arial" pitchFamily="34" charset="0"/>
              </a:rPr>
              <a:t>Instructor Comments:</a:t>
            </a:r>
          </a:p>
          <a:p>
            <a:pPr marL="514347" lvl="3" eaLnBrk="1" hangingPunct="1">
              <a:buFontTx/>
              <a:buChar char="•"/>
            </a:pPr>
            <a:r>
              <a:rPr lang="en-US" sz="1000" b="1" dirty="0">
                <a:latin typeface="Arial" pitchFamily="34" charset="0"/>
              </a:rPr>
              <a:t> Special Exemption -- 5 U.S.C. § 552a(d)(5)</a:t>
            </a:r>
          </a:p>
          <a:p>
            <a:pPr marL="800096" lvl="4" eaLnBrk="1" hangingPunct="1">
              <a:buFontTx/>
              <a:buChar char="•"/>
            </a:pPr>
            <a:r>
              <a:rPr lang="en-US" sz="1000" dirty="0">
                <a:latin typeface="Arial" pitchFamily="34" charset="0"/>
              </a:rPr>
              <a:t> “Nothing in this [Act] shall allow an individual access to any information compiled in reasonable anticipation of a civil action or proceeding.“</a:t>
            </a:r>
          </a:p>
          <a:p>
            <a:pPr marL="800096" lvl="4" eaLnBrk="1" hangingPunct="1">
              <a:buFontTx/>
              <a:buChar char="•"/>
            </a:pPr>
            <a:r>
              <a:rPr lang="en-US" sz="1000" dirty="0">
                <a:latin typeface="Arial" pitchFamily="34" charset="0"/>
              </a:rPr>
              <a:t> </a:t>
            </a:r>
            <a:r>
              <a:rPr lang="en-US" sz="1000" u="sng" dirty="0">
                <a:latin typeface="Arial" pitchFamily="34" charset="0"/>
              </a:rPr>
              <a:t>Comment</a:t>
            </a:r>
            <a:r>
              <a:rPr lang="en-US" sz="1000" dirty="0">
                <a:latin typeface="Arial" pitchFamily="34" charset="0"/>
              </a:rPr>
              <a:t>: The subsection (d)(5) provision is sometimes mistakenly overlooked because it is not located with the other exemptions in sections (j) and (k). It is an exemption from only the access provision of the Privacy Act.  </a:t>
            </a:r>
          </a:p>
          <a:p>
            <a:pPr marL="800096" lvl="4" eaLnBrk="1" hangingPunct="1">
              <a:buFontTx/>
              <a:buChar char="•"/>
            </a:pPr>
            <a:r>
              <a:rPr lang="en-US" sz="1000" dirty="0">
                <a:latin typeface="Arial" pitchFamily="34" charset="0"/>
              </a:rPr>
              <a:t> This exemption provision reflects Congress's intent to exclude civil litigation files from access under this subsection.  This Privacy Act provision has been held to be similar to the attorney work-product privilege and to extend even to information prepared by non-attorneys. This provision shields information that is compiled in anticipation of court proceedings or quasi-judicial administrative hearings. Unlike all of the other Privacy Act exemptions discussed below, however, this subsection is entirely "self-executing," inasmuch as it does not require an implementing regulation in order to be effective. </a:t>
            </a:r>
          </a:p>
        </p:txBody>
      </p:sp>
    </p:spTree>
    <p:extLst>
      <p:ext uri="{BB962C8B-B14F-4D97-AF65-F5344CB8AC3E}">
        <p14:creationId xmlns:p14="http://schemas.microsoft.com/office/powerpoint/2010/main" val="19965939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C01E57D0-A96A-4C1B-B0F4-D433351C9CE8}" type="slidenum">
              <a:rPr lang="en-US" smtClean="0">
                <a:latin typeface="Arial" pitchFamily="34" charset="0"/>
              </a:rPr>
              <a:pPr>
                <a:defRPr/>
              </a:pPr>
              <a:t>52</a:t>
            </a:fld>
            <a:endParaRPr lang="en-US" dirty="0">
              <a:latin typeface="Arial" pitchFamily="34" charset="0"/>
            </a:endParaRPr>
          </a:p>
        </p:txBody>
      </p:sp>
      <p:sp>
        <p:nvSpPr>
          <p:cNvPr id="120835" name="Rectangle 2"/>
          <p:cNvSpPr>
            <a:spLocks noGrp="1" noRot="1" noChangeAspect="1" noChangeArrowheads="1" noTextEdit="1"/>
          </p:cNvSpPr>
          <p:nvPr>
            <p:ph type="sldImg"/>
          </p:nvPr>
        </p:nvSpPr>
        <p:spPr>
          <a:xfrm>
            <a:off x="412750" y="701675"/>
            <a:ext cx="6165850" cy="3468688"/>
          </a:xfrm>
          <a:ln/>
        </p:spPr>
      </p:sp>
      <p:sp>
        <p:nvSpPr>
          <p:cNvPr id="120836" name="Rectangle 3"/>
          <p:cNvSpPr>
            <a:spLocks noGrp="1" noChangeArrowheads="1"/>
          </p:cNvSpPr>
          <p:nvPr>
            <p:ph type="body" idx="1"/>
          </p:nvPr>
        </p:nvSpPr>
        <p:spPr>
          <a:xfrm>
            <a:off x="602292" y="4184025"/>
            <a:ext cx="5782004" cy="4403399"/>
          </a:xfrm>
          <a:noFill/>
          <a:ln/>
        </p:spPr>
        <p:txBody>
          <a:bodyPr/>
          <a:lstStyle/>
          <a:p>
            <a:pPr eaLnBrk="1" hangingPunct="1">
              <a:buFontTx/>
              <a:buChar char="•"/>
            </a:pPr>
            <a:r>
              <a:rPr lang="en-US" sz="900" b="1" dirty="0">
                <a:latin typeface="Arial" pitchFamily="34" charset="0"/>
              </a:rPr>
              <a:t> Instructor Comments:</a:t>
            </a:r>
          </a:p>
          <a:p>
            <a:pPr marL="457198" lvl="3" eaLnBrk="1" hangingPunct="1">
              <a:buFontTx/>
              <a:buChar char="•"/>
            </a:pPr>
            <a:r>
              <a:rPr lang="en-US" sz="900" dirty="0">
                <a:latin typeface="Arial" pitchFamily="34" charset="0"/>
              </a:rPr>
              <a:t> (1) Each agency, with respect to each system of records under its control, must keep a record of the date, nature, and purpose of each disclosure of a record to any person or to another agency under subsection (b) and the name and address of the person or agency to whom the disclosure is made. </a:t>
            </a:r>
            <a:r>
              <a:rPr lang="en-US" sz="900" u="sng" dirty="0">
                <a:latin typeface="Arial" pitchFamily="34" charset="0"/>
              </a:rPr>
              <a:t>See</a:t>
            </a:r>
            <a:r>
              <a:rPr lang="en-US" sz="900" dirty="0">
                <a:latin typeface="Arial" pitchFamily="34" charset="0"/>
              </a:rPr>
              <a:t> 5 U.S.C. § 552a(c)(1). An accounting need not be kept of intra-agency disclosures (5 U.S.C. § 552a(b)(1)) or FOIA disclosures (5 U.S.C. § 552a(b)(2)). </a:t>
            </a:r>
            <a:r>
              <a:rPr lang="en-US" sz="900" u="sng" dirty="0">
                <a:latin typeface="Arial" pitchFamily="34" charset="0"/>
              </a:rPr>
              <a:t>See</a:t>
            </a:r>
            <a:r>
              <a:rPr lang="en-US" sz="900" dirty="0">
                <a:latin typeface="Arial" pitchFamily="34" charset="0"/>
              </a:rPr>
              <a:t> 5 U.S.C. § 552a(c)(1).</a:t>
            </a:r>
          </a:p>
          <a:p>
            <a:pPr marL="457198" lvl="3" eaLnBrk="1" hangingPunct="1">
              <a:buFontTx/>
              <a:buChar char="•"/>
            </a:pPr>
            <a:r>
              <a:rPr lang="en-US" sz="900" dirty="0">
                <a:latin typeface="Arial" pitchFamily="34" charset="0"/>
              </a:rPr>
              <a:t> (2) This accounting of disclosures must be kept for five years or the life of the record, whichever is longer, after the disclosure for which the accounting is made. </a:t>
            </a:r>
            <a:r>
              <a:rPr lang="en-US" sz="900" u="sng" dirty="0">
                <a:latin typeface="Arial" pitchFamily="34" charset="0"/>
              </a:rPr>
              <a:t>See</a:t>
            </a:r>
            <a:r>
              <a:rPr lang="en-US" sz="900" dirty="0">
                <a:latin typeface="Arial" pitchFamily="34" charset="0"/>
              </a:rPr>
              <a:t> 5 U.S.C. § 552a(c)(2).</a:t>
            </a:r>
          </a:p>
          <a:p>
            <a:pPr marL="457198" lvl="3" eaLnBrk="1" hangingPunct="1">
              <a:buFontTx/>
              <a:buChar char="•"/>
            </a:pPr>
            <a:r>
              <a:rPr lang="en-US" sz="900" dirty="0">
                <a:latin typeface="Arial" pitchFamily="34" charset="0"/>
              </a:rPr>
              <a:t> (3) Except for disclosures made under subsection (b)(7), an individual is entitled, upon request, to get access to this accounting of disclosures of his record. </a:t>
            </a:r>
            <a:r>
              <a:rPr lang="en-US" sz="900" u="sng" dirty="0">
                <a:latin typeface="Arial" pitchFamily="34" charset="0"/>
              </a:rPr>
              <a:t>See</a:t>
            </a:r>
            <a:r>
              <a:rPr lang="en-US" sz="900" dirty="0">
                <a:latin typeface="Arial" pitchFamily="34" charset="0"/>
              </a:rPr>
              <a:t> 5 U.S.C. § 552a(c)(3).</a:t>
            </a:r>
          </a:p>
          <a:p>
            <a:pPr marL="457198" lvl="3" eaLnBrk="1" hangingPunct="1">
              <a:buFontTx/>
              <a:buChar char="•"/>
            </a:pPr>
            <a:r>
              <a:rPr lang="en-US" sz="900" dirty="0">
                <a:latin typeface="Arial" pitchFamily="34" charset="0"/>
              </a:rPr>
              <a:t> (4) An agency must inform any person or other agency about any correction or notation of dispute made by the agency in accordance with subsection (d) of any record that has been disclosed to the person or agency if an accounting of the disclosure was made. </a:t>
            </a:r>
            <a:r>
              <a:rPr lang="en-US" sz="900" u="sng" dirty="0">
                <a:latin typeface="Arial" pitchFamily="34" charset="0"/>
              </a:rPr>
              <a:t>See</a:t>
            </a:r>
            <a:r>
              <a:rPr lang="en-US" sz="900" dirty="0">
                <a:latin typeface="Arial" pitchFamily="34" charset="0"/>
              </a:rPr>
              <a:t> 5 U.S.C. § 552a(c)(4).</a:t>
            </a:r>
          </a:p>
        </p:txBody>
      </p:sp>
    </p:spTree>
    <p:extLst>
      <p:ext uri="{BB962C8B-B14F-4D97-AF65-F5344CB8AC3E}">
        <p14:creationId xmlns:p14="http://schemas.microsoft.com/office/powerpoint/2010/main" val="14983046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normAutofit/>
          </a:bodyPr>
          <a:lstStyle/>
          <a:p>
            <a:pPr defTabSz="912297">
              <a:buFont typeface="Arial" pitchFamily="34" charset="0"/>
              <a:buChar char="•"/>
              <a:defRPr/>
            </a:pPr>
            <a:r>
              <a:rPr lang="en-US" b="1" dirty="0">
                <a:latin typeface="Arial" pitchFamily="34" charset="0"/>
              </a:rPr>
              <a:t> Instructor Comments:</a:t>
            </a:r>
          </a:p>
          <a:p>
            <a:r>
              <a:rPr lang="en-US" dirty="0"/>
              <a:t>Effective policy,</a:t>
            </a:r>
            <a:r>
              <a:rPr lang="en-US" baseline="0" dirty="0"/>
              <a:t> incorporates and cancels Directive-Type Memorandum 07-015 to establish the SSN Use Reduction Plan.</a:t>
            </a:r>
          </a:p>
          <a:p>
            <a:endParaRPr lang="en-US" baseline="0" dirty="0"/>
          </a:p>
          <a:p>
            <a:r>
              <a:rPr lang="en-US" dirty="0"/>
              <a:t>It</a:t>
            </a:r>
            <a:r>
              <a:rPr lang="en-US" baseline="0" dirty="0"/>
              <a:t> is the policy of DoD that all DoD personnel shall reduce or eliminate the use of SSNs wherever possible.  When reducing the use of SSN, this includes the use of the SSN in any form.  Full SSN, truncated, masked, partially masked, encrypted or disguised SSN are treated the same.</a:t>
            </a:r>
          </a:p>
          <a:p>
            <a:endParaRPr lang="en-US" dirty="0"/>
          </a:p>
          <a:p>
            <a:r>
              <a:rPr lang="en-US" dirty="0"/>
              <a:t>Acceptable</a:t>
            </a:r>
            <a:r>
              <a:rPr lang="en-US" baseline="0" dirty="0"/>
              <a:t> continued uses of the SSN (all forms) are those that are provided for by law, regulation, require continued use due to legacy systems or operational necessity.  </a:t>
            </a:r>
          </a:p>
        </p:txBody>
      </p:sp>
      <p:sp>
        <p:nvSpPr>
          <p:cNvPr id="4" name="Slide Number Placeholder 3"/>
          <p:cNvSpPr>
            <a:spLocks noGrp="1"/>
          </p:cNvSpPr>
          <p:nvPr>
            <p:ph type="sldNum" sz="quarter" idx="10"/>
          </p:nvPr>
        </p:nvSpPr>
        <p:spPr/>
        <p:txBody>
          <a:bodyPr/>
          <a:lstStyle/>
          <a:p>
            <a:pPr>
              <a:defRPr/>
            </a:pPr>
            <a:fld id="{EF7AB73B-5071-407B-92BB-E5EAE3282393}" type="slidenum">
              <a:rPr lang="en-US" smtClean="0"/>
              <a:pPr>
                <a:defRPr/>
              </a:pPr>
              <a:t>53</a:t>
            </a:fld>
            <a:endParaRPr lang="en-US" dirty="0"/>
          </a:p>
        </p:txBody>
      </p:sp>
    </p:spTree>
    <p:extLst>
      <p:ext uri="{BB962C8B-B14F-4D97-AF65-F5344CB8AC3E}">
        <p14:creationId xmlns:p14="http://schemas.microsoft.com/office/powerpoint/2010/main" val="33372110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normAutofit fontScale="85000" lnSpcReduction="10000"/>
          </a:bodyPr>
          <a:lstStyle/>
          <a:p>
            <a:pPr>
              <a:buFont typeface="Arial" pitchFamily="34" charset="0"/>
              <a:buChar char="•"/>
            </a:pPr>
            <a:r>
              <a:rPr lang="en-US" b="1" dirty="0">
                <a:latin typeface="Arial" pitchFamily="34" charset="0"/>
              </a:rPr>
              <a:t> Instructor Comments:</a:t>
            </a:r>
          </a:p>
          <a:p>
            <a:r>
              <a:rPr lang="en-US" dirty="0">
                <a:latin typeface="Arial" pitchFamily="34" charset="0"/>
              </a:rPr>
              <a:t>The Army is continuing to take steps and safeguard the personally identifiable information of personnel and their families.  </a:t>
            </a:r>
          </a:p>
          <a:p>
            <a:r>
              <a:rPr lang="en-US" dirty="0">
                <a:latin typeface="Arial" pitchFamily="34" charset="0"/>
              </a:rPr>
              <a:t>PII is any information, about and individual, that can be used to distinguish or trace an individual’s identity such as name, SSN, date of birth, place of birth, mother’s maiden name, and additional biometric information.  </a:t>
            </a:r>
          </a:p>
          <a:p>
            <a:r>
              <a:rPr lang="en-US" dirty="0">
                <a:latin typeface="Arial" pitchFamily="34" charset="0"/>
              </a:rPr>
              <a:t>This information includes but is not limited to educational records, financial transactions, medical files, criminal records or employment history.</a:t>
            </a:r>
          </a:p>
          <a:p>
            <a:r>
              <a:rPr lang="en-US" dirty="0">
                <a:latin typeface="Arial" pitchFamily="34" charset="0"/>
              </a:rPr>
              <a:t>This information is contained in hard copy and electronic copy.</a:t>
            </a:r>
          </a:p>
          <a:p>
            <a:endParaRPr lang="en-US" dirty="0">
              <a:latin typeface="Arial" pitchFamily="34" charset="0"/>
            </a:endParaRPr>
          </a:p>
          <a:p>
            <a:r>
              <a:rPr lang="en-US" dirty="0">
                <a:latin typeface="Arial" pitchFamily="34" charset="0"/>
              </a:rPr>
              <a:t>A breach/compromise incident occurs when it is suspected or confirmed that PII is lost, stolen, or otherwise available to individuals without a duty related official need to know.  This includes posting PII on public-facing websites; sending emails to unauthorized recipients, loss or use by those without an official business need; and all other unauthorized access to PII.</a:t>
            </a:r>
          </a:p>
          <a:p>
            <a:r>
              <a:rPr lang="en-US" dirty="0"/>
              <a:t>Report all cyber related incidents involving the actual or suspected breach/compromise of PII within ONE HOUR</a:t>
            </a:r>
            <a:r>
              <a:rPr lang="en-US" baseline="0" dirty="0"/>
              <a:t> </a:t>
            </a:r>
            <a:r>
              <a:rPr lang="en-US" dirty="0"/>
              <a:t>of discovery to the United States Computer Emergency Readiness Team (US-CERT) by entering a report into the US-CERT Incident Reporting System at https://www.us-cert.gov/forms/report or to US-CERT at (888) 282–0870 (monitored 24/7). </a:t>
            </a:r>
            <a:endParaRPr lang="en-US" dirty="0">
              <a:latin typeface="Arial" pitchFamily="34" charset="0"/>
            </a:endParaRPr>
          </a:p>
          <a:p>
            <a:endParaRPr lang="en-US" dirty="0"/>
          </a:p>
          <a:p>
            <a:r>
              <a:rPr lang="en-US" dirty="0"/>
              <a:t>Report all incidents to the Army Privacy Office (APO) within 24 hours of discovery by entering data into the Privacy Act Tracking System (PATS). PATS populates DD Form 2959 (Breach of Personally Identifiable Information (PII) Report) for processing.</a:t>
            </a:r>
          </a:p>
          <a:p>
            <a:endParaRPr lang="en-US" dirty="0"/>
          </a:p>
          <a:p>
            <a:r>
              <a:rPr lang="en-US" dirty="0"/>
              <a:t>Army activities should notify affected individual(s) of a breach assessed as soon as possible, but not later than </a:t>
            </a:r>
            <a:r>
              <a:rPr lang="en-US" b="1" dirty="0"/>
              <a:t>10 working days </a:t>
            </a:r>
            <a:r>
              <a:rPr lang="en-US" dirty="0"/>
              <a:t>after a breach is discovered and the identity of the individual(s) has been ascertained.</a:t>
            </a:r>
          </a:p>
          <a:p>
            <a:endParaRPr lang="en-US" b="0" dirty="0"/>
          </a:p>
        </p:txBody>
      </p:sp>
      <p:sp>
        <p:nvSpPr>
          <p:cNvPr id="4" name="Slide Number Placeholder 3"/>
          <p:cNvSpPr>
            <a:spLocks noGrp="1"/>
          </p:cNvSpPr>
          <p:nvPr>
            <p:ph type="sldNum" sz="quarter" idx="10"/>
          </p:nvPr>
        </p:nvSpPr>
        <p:spPr/>
        <p:txBody>
          <a:bodyPr/>
          <a:lstStyle/>
          <a:p>
            <a:pPr>
              <a:defRPr/>
            </a:pPr>
            <a:fld id="{EF7AB73B-5071-407B-92BB-E5EAE3282393}" type="slidenum">
              <a:rPr lang="en-US" smtClean="0"/>
              <a:pPr>
                <a:defRPr/>
              </a:pPr>
              <a:t>54</a:t>
            </a:fld>
            <a:endParaRPr lang="en-US" dirty="0"/>
          </a:p>
        </p:txBody>
      </p:sp>
    </p:spTree>
    <p:extLst>
      <p:ext uri="{BB962C8B-B14F-4D97-AF65-F5344CB8AC3E}">
        <p14:creationId xmlns:p14="http://schemas.microsoft.com/office/powerpoint/2010/main" val="23487098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40429213-CACD-4BD4-91D7-44435377D474}" type="slidenum">
              <a:rPr lang="en-US" smtClean="0">
                <a:latin typeface="Arial" pitchFamily="34" charset="0"/>
              </a:rPr>
              <a:pPr>
                <a:defRPr/>
              </a:pPr>
              <a:t>55</a:t>
            </a:fld>
            <a:endParaRPr lang="en-US" dirty="0">
              <a:latin typeface="Arial" pitchFamily="34" charset="0"/>
            </a:endParaRPr>
          </a:p>
        </p:txBody>
      </p:sp>
      <p:sp>
        <p:nvSpPr>
          <p:cNvPr id="121859" name="Rectangle 2"/>
          <p:cNvSpPr>
            <a:spLocks noGrp="1" noRot="1" noChangeAspect="1" noChangeArrowheads="1" noTextEdit="1"/>
          </p:cNvSpPr>
          <p:nvPr>
            <p:ph type="sldImg"/>
          </p:nvPr>
        </p:nvSpPr>
        <p:spPr>
          <a:xfrm>
            <a:off x="412750" y="701675"/>
            <a:ext cx="6165850" cy="3468688"/>
          </a:xfrm>
          <a:ln/>
        </p:spPr>
      </p:sp>
      <p:sp>
        <p:nvSpPr>
          <p:cNvPr id="121860" name="Rectangle 3"/>
          <p:cNvSpPr>
            <a:spLocks noGrp="1" noChangeArrowheads="1"/>
          </p:cNvSpPr>
          <p:nvPr>
            <p:ph type="body" idx="1"/>
          </p:nvPr>
        </p:nvSpPr>
        <p:spPr>
          <a:xfrm>
            <a:off x="602292" y="4184025"/>
            <a:ext cx="5782004" cy="4403399"/>
          </a:xfrm>
          <a:noFill/>
          <a:ln/>
        </p:spPr>
        <p:txBody>
          <a:bodyPr/>
          <a:lstStyle/>
          <a:p>
            <a:pPr marL="0" lvl="3" eaLnBrk="1" hangingPunct="1"/>
            <a:r>
              <a:rPr lang="en-US" sz="900" b="1" dirty="0">
                <a:latin typeface="Arial" pitchFamily="34" charset="0"/>
              </a:rPr>
              <a:t>Instruction Note:  </a:t>
            </a:r>
          </a:p>
          <a:p>
            <a:pPr marL="0" lvl="3" eaLnBrk="1" hangingPunct="1"/>
            <a:r>
              <a:rPr lang="en-US" sz="900" dirty="0">
                <a:latin typeface="Arial" pitchFamily="34" charset="0"/>
              </a:rPr>
              <a:t>Questions or comments about this briefing may be referred to the Educational Technology Distributed Learning Division, The Judge Advocate General’s Legal Center and School by going to https://jagu.army.mil and submitting a helpdesk ticket.</a:t>
            </a:r>
          </a:p>
          <a:p>
            <a:pPr marL="571497" lvl="3" eaLnBrk="1" hangingPunct="1"/>
            <a:endParaRPr lang="en-US" sz="900" dirty="0">
              <a:latin typeface="Arial" pitchFamily="34" charset="0"/>
            </a:endParaRPr>
          </a:p>
        </p:txBody>
      </p:sp>
    </p:spTree>
    <p:extLst>
      <p:ext uri="{BB962C8B-B14F-4D97-AF65-F5344CB8AC3E}">
        <p14:creationId xmlns:p14="http://schemas.microsoft.com/office/powerpoint/2010/main" val="228271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820738" y="673100"/>
            <a:ext cx="5154612" cy="2900363"/>
          </a:xfrm>
          <a:ln/>
        </p:spPr>
      </p:sp>
      <p:sp>
        <p:nvSpPr>
          <p:cNvPr id="70659" name="Rectangle 3"/>
          <p:cNvSpPr>
            <a:spLocks noGrp="1" noChangeArrowheads="1"/>
          </p:cNvSpPr>
          <p:nvPr>
            <p:ph type="body" idx="1"/>
          </p:nvPr>
        </p:nvSpPr>
        <p:spPr>
          <a:noFill/>
          <a:ln/>
        </p:spPr>
        <p:txBody>
          <a:bodyPr/>
          <a:lstStyle/>
          <a:p>
            <a:pPr eaLnBrk="1" hangingPunct="1">
              <a:lnSpc>
                <a:spcPct val="90000"/>
              </a:lnSpc>
              <a:buFontTx/>
              <a:buChar char="•"/>
            </a:pPr>
            <a:r>
              <a:rPr lang="en-US" b="1" dirty="0">
                <a:latin typeface="Arial" pitchFamily="34" charset="0"/>
              </a:rPr>
              <a:t> Instructor Comments:</a:t>
            </a:r>
          </a:p>
          <a:p>
            <a:pPr marL="628647" lvl="2" eaLnBrk="1" hangingPunct="1">
              <a:lnSpc>
                <a:spcPct val="90000"/>
              </a:lnSpc>
              <a:buFontTx/>
              <a:buChar char="•"/>
            </a:pPr>
            <a:r>
              <a:rPr lang="en-US" dirty="0">
                <a:latin typeface="Arial" pitchFamily="34" charset="0"/>
              </a:rPr>
              <a:t> We will start with an examination of The Freedom of Information Act, more commonly known as FOIA. </a:t>
            </a:r>
          </a:p>
          <a:p>
            <a:pPr marL="628647" lvl="2" eaLnBrk="1" hangingPunct="1">
              <a:lnSpc>
                <a:spcPct val="90000"/>
              </a:lnSpc>
              <a:buFontTx/>
              <a:buChar char="•"/>
            </a:pPr>
            <a:r>
              <a:rPr lang="en-US" dirty="0">
                <a:latin typeface="Arial" pitchFamily="34" charset="0"/>
              </a:rPr>
              <a:t> Enacted in 1966, the FOIA firmly established a statutory right of access to government records.  Access to Government documents is a fundamental right that citizens have in a democracy. It has been amended several times since 1966.  Some major revisions, some minor.  </a:t>
            </a:r>
          </a:p>
          <a:p>
            <a:pPr marL="628647" lvl="2" eaLnBrk="1" hangingPunct="1">
              <a:lnSpc>
                <a:spcPct val="90000"/>
              </a:lnSpc>
              <a:buFontTx/>
              <a:buChar char="•"/>
            </a:pPr>
            <a:r>
              <a:rPr lang="en-US" dirty="0">
                <a:latin typeface="Arial" pitchFamily="34" charset="0"/>
              </a:rPr>
              <a:t>The latest amendments</a:t>
            </a:r>
            <a:r>
              <a:rPr lang="en-US" baseline="0" dirty="0">
                <a:latin typeface="Arial" pitchFamily="34" charset="0"/>
              </a:rPr>
              <a:t> are</a:t>
            </a:r>
            <a:r>
              <a:rPr lang="en-US" dirty="0">
                <a:latin typeface="Arial" pitchFamily="34" charset="0"/>
              </a:rPr>
              <a:t> the FOIA Improvement Act of 2016, the OPEN</a:t>
            </a:r>
            <a:r>
              <a:rPr lang="en-US" baseline="0" dirty="0">
                <a:latin typeface="Arial" pitchFamily="34" charset="0"/>
              </a:rPr>
              <a:t> FOIA of 2009, and the </a:t>
            </a:r>
            <a:r>
              <a:rPr lang="en-US" dirty="0">
                <a:latin typeface="Arial" pitchFamily="34" charset="0"/>
              </a:rPr>
              <a:t>OPEN Government Act of 2007.  Under</a:t>
            </a:r>
            <a:r>
              <a:rPr lang="en-US" baseline="0" dirty="0">
                <a:latin typeface="Arial" pitchFamily="34" charset="0"/>
              </a:rPr>
              <a:t> t</a:t>
            </a:r>
            <a:r>
              <a:rPr lang="en-US" dirty="0">
                <a:latin typeface="Arial" pitchFamily="34" charset="0"/>
              </a:rPr>
              <a:t>he FOIA Improvement</a:t>
            </a:r>
            <a:r>
              <a:rPr lang="en-US" baseline="0" dirty="0">
                <a:latin typeface="Arial" pitchFamily="34" charset="0"/>
              </a:rPr>
              <a:t> Act of 2016 (signed 30 June 2016), i</a:t>
            </a:r>
            <a:r>
              <a:rPr lang="en-US" sz="1200" b="0" i="0" u="none" strike="noStrike" kern="1200" baseline="0" dirty="0">
                <a:solidFill>
                  <a:schemeClr val="tx1"/>
                </a:solidFill>
                <a:latin typeface="Arial" charset="0"/>
                <a:ea typeface="+mn-ea"/>
                <a:cs typeface="+mn-cs"/>
              </a:rPr>
              <a:t>nformation responsive to a FOIA request will be withheld only if the agency reasonably foresees that disclosure would harm an interest protected by one or more of the FOIA exemptions, or disclosure is prohibited by law.  The FOIA Improvement Act of 2016 also </a:t>
            </a:r>
            <a:r>
              <a:rPr lang="en-US" baseline="0" dirty="0">
                <a:latin typeface="Arial" pitchFamily="34" charset="0"/>
              </a:rPr>
              <a:t>makes substantive changes to Exemption 5 deliberative process privilege (25-year sunset provision), procedural changes to administrative appeals (90 days for FOIA requests dated after 30 June 2016), and assorted other items.  The OPEN FOIA of 2009 makes substantive changes to Exemption 3, requiring specific language to any statutes being used to withhold information from public disclosure. </a:t>
            </a:r>
            <a:r>
              <a:rPr lang="en-US" dirty="0">
                <a:latin typeface="Arial" pitchFamily="34" charset="0"/>
              </a:rPr>
              <a:t>The OPEN Government Act of 2007 deals primarily with fees/atty fees, timelines (tolling), and assorted other items.</a:t>
            </a:r>
            <a:r>
              <a:rPr lang="en-US" baseline="0" dirty="0">
                <a:latin typeface="Arial" pitchFamily="34" charset="0"/>
              </a:rPr>
              <a:t> </a:t>
            </a:r>
            <a:endParaRPr lang="en-US" dirty="0">
              <a:latin typeface="Arial" pitchFamily="34" charset="0"/>
            </a:endParaRPr>
          </a:p>
          <a:p>
            <a:pPr marL="628647" lvl="2" eaLnBrk="1" hangingPunct="1">
              <a:lnSpc>
                <a:spcPct val="90000"/>
              </a:lnSpc>
              <a:buFontTx/>
              <a:buChar char="•"/>
            </a:pPr>
            <a:r>
              <a:rPr lang="en-US" dirty="0">
                <a:latin typeface="Arial" pitchFamily="34" charset="0"/>
              </a:rPr>
              <a:t> The FOIA provides that any person has a right, enforceable in court, to obtain access to federal agency records, except to the extent that such records (or portions of them) are protected from disclosure by one of nine exemptions or by one of three special law enforcement record exclusions. </a:t>
            </a:r>
          </a:p>
          <a:p>
            <a:pPr marL="628647" lvl="2" eaLnBrk="1" hangingPunct="1">
              <a:lnSpc>
                <a:spcPct val="90000"/>
              </a:lnSpc>
              <a:buFontTx/>
              <a:buChar char="•"/>
            </a:pPr>
            <a:r>
              <a:rPr lang="en-US" dirty="0">
                <a:latin typeface="Arial" pitchFamily="34" charset="0"/>
              </a:rPr>
              <a:t> To properly interpret and apply the FOIA, you must understand that, “The basic purpose of the FOIA is to ensure an informed citizenry, vital to the functioning of a democratic society, needed to check against corruption and to hold the governors accountable to the governed.”  </a:t>
            </a:r>
            <a:r>
              <a:rPr lang="en-US" u="sng" dirty="0">
                <a:latin typeface="Arial" pitchFamily="34" charset="0"/>
              </a:rPr>
              <a:t>NLRB v. Robbins Tire &amp; Rubber Co</a:t>
            </a:r>
            <a:r>
              <a:rPr lang="en-US" dirty="0">
                <a:latin typeface="Arial" pitchFamily="34" charset="0"/>
              </a:rPr>
              <a:t>., 437 U.S. 214, 242 (1978).</a:t>
            </a:r>
          </a:p>
          <a:p>
            <a:pPr marL="628647" lvl="2" eaLnBrk="1" hangingPunct="1">
              <a:lnSpc>
                <a:spcPct val="90000"/>
              </a:lnSpc>
              <a:buFontTx/>
              <a:buChar char="•"/>
            </a:pPr>
            <a:r>
              <a:rPr lang="en-US" dirty="0">
                <a:latin typeface="Arial" pitchFamily="34" charset="0"/>
              </a:rPr>
              <a:t> Also, the USSCT has emphasized that only information “that sheds light on an agency’s performance of its statutory duties falls within that statutory purpose.”  </a:t>
            </a:r>
          </a:p>
        </p:txBody>
      </p:sp>
    </p:spTree>
    <p:extLst>
      <p:ext uri="{BB962C8B-B14F-4D97-AF65-F5344CB8AC3E}">
        <p14:creationId xmlns:p14="http://schemas.microsoft.com/office/powerpoint/2010/main" val="99125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565332D2-3FE1-4ECE-A82F-666DC8D33919}" type="slidenum">
              <a:rPr lang="en-US" smtClean="0">
                <a:latin typeface="Arial" pitchFamily="34" charset="0"/>
              </a:rPr>
              <a:pPr>
                <a:defRPr/>
              </a:pPr>
              <a:t>7</a:t>
            </a:fld>
            <a:endParaRPr lang="en-US" dirty="0">
              <a:latin typeface="Arial" pitchFamily="34" charset="0"/>
            </a:endParaRPr>
          </a:p>
        </p:txBody>
      </p:sp>
      <p:sp>
        <p:nvSpPr>
          <p:cNvPr id="71683" name="Rectangle 2"/>
          <p:cNvSpPr>
            <a:spLocks noGrp="1" noRot="1" noChangeAspect="1" noChangeArrowheads="1" noTextEdit="1"/>
          </p:cNvSpPr>
          <p:nvPr>
            <p:ph type="sldImg"/>
          </p:nvPr>
        </p:nvSpPr>
        <p:spPr>
          <a:xfrm>
            <a:off x="719138" y="749300"/>
            <a:ext cx="5648325" cy="3178175"/>
          </a:xfrm>
          <a:ln/>
        </p:spPr>
      </p:sp>
      <p:sp>
        <p:nvSpPr>
          <p:cNvPr id="71684" name="Rectangle 3"/>
          <p:cNvSpPr>
            <a:spLocks noGrp="1" noChangeArrowheads="1"/>
          </p:cNvSpPr>
          <p:nvPr>
            <p:ph type="body" idx="1"/>
          </p:nvPr>
        </p:nvSpPr>
        <p:spPr>
          <a:xfrm>
            <a:off x="526214" y="4184024"/>
            <a:ext cx="6010241" cy="4883480"/>
          </a:xfrm>
          <a:noFill/>
          <a:ln/>
        </p:spPr>
        <p:txBody>
          <a:bodyPr/>
          <a:lstStyle/>
          <a:p>
            <a:pPr marL="57149" indent="-57149" eaLnBrk="1" hangingPunct="1">
              <a:lnSpc>
                <a:spcPct val="90000"/>
              </a:lnSpc>
              <a:buFontTx/>
              <a:buChar char="•"/>
            </a:pPr>
            <a:r>
              <a:rPr lang="en-US" b="1" dirty="0">
                <a:latin typeface="Arial" pitchFamily="34" charset="0"/>
              </a:rPr>
              <a:t> Instructor Comments:</a:t>
            </a:r>
            <a:r>
              <a:rPr lang="en-US" dirty="0">
                <a:latin typeface="Arial" pitchFamily="34" charset="0"/>
              </a:rPr>
              <a:t> </a:t>
            </a:r>
          </a:p>
          <a:p>
            <a:pPr marL="628647" lvl="1" eaLnBrk="1" hangingPunct="1">
              <a:lnSpc>
                <a:spcPct val="90000"/>
              </a:lnSpc>
              <a:buFontTx/>
              <a:buChar char="•"/>
            </a:pPr>
            <a:r>
              <a:rPr lang="en-US" sz="1100" dirty="0">
                <a:latin typeface="Arial" pitchFamily="34" charset="0"/>
              </a:rPr>
              <a:t>The FOIA only applies to “agency records.”  Over the years applicable terms have been defined.</a:t>
            </a:r>
          </a:p>
          <a:p>
            <a:pPr marL="628647" lvl="1" eaLnBrk="1" hangingPunct="1">
              <a:lnSpc>
                <a:spcPct val="90000"/>
              </a:lnSpc>
              <a:buFontTx/>
              <a:buChar char="•"/>
            </a:pPr>
            <a:r>
              <a:rPr lang="en-US" sz="1100" dirty="0">
                <a:latin typeface="Arial" pitchFamily="34" charset="0"/>
              </a:rPr>
              <a:t> “Agency” only applies to the executive departments.  Not to Congress, the courts, or the Office of the President.</a:t>
            </a:r>
          </a:p>
          <a:p>
            <a:pPr marL="628647" lvl="1" eaLnBrk="1" hangingPunct="1">
              <a:lnSpc>
                <a:spcPct val="90000"/>
              </a:lnSpc>
              <a:buFontTx/>
              <a:buChar char="•"/>
            </a:pPr>
            <a:r>
              <a:rPr lang="en-US" sz="1100" dirty="0">
                <a:latin typeface="Arial" pitchFamily="34" charset="0"/>
              </a:rPr>
              <a:t> “Records” is broadly construed.  There is a two part test to determine if something is a record.  </a:t>
            </a:r>
            <a:r>
              <a:rPr lang="en-US" sz="1100" b="1" dirty="0">
                <a:latin typeface="Arial" pitchFamily="34" charset="0"/>
              </a:rPr>
              <a:t>First,</a:t>
            </a:r>
            <a:r>
              <a:rPr lang="en-US" sz="1100" dirty="0">
                <a:latin typeface="Arial" pitchFamily="34" charset="0"/>
              </a:rPr>
              <a:t> they must be created or obtained by the agency.  This includes such things as documents, maps, photographs and correspondence.  This has been defined as things that can be “readily retrievable and reproducible.”  It does not include non-documentary objects and evidence, such as rocks and materials.  A vast majority of FOIA requests in the Army are for documents, investigations, surveys, correspondence, etc.</a:t>
            </a:r>
            <a:r>
              <a:rPr lang="en-US" sz="1100" b="1" dirty="0">
                <a:latin typeface="Arial" pitchFamily="34" charset="0"/>
              </a:rPr>
              <a:t>  Second,</a:t>
            </a:r>
            <a:r>
              <a:rPr lang="en-US" sz="1100" dirty="0">
                <a:latin typeface="Arial" pitchFamily="34" charset="0"/>
              </a:rPr>
              <a:t> the item requested must be within the agency’s possession and control.  Four factors to consider are: intent of the creator to retain or relinquish control; agency’s ability to use and dispose of the record; extent to which agency has used the information; and, degree to which document was integrated into agency files.  Agency may possess a record but not control the record.  For example, the OSJA may possess an FBI report for use in a court-martial, but it has no control over the report.</a:t>
            </a:r>
          </a:p>
          <a:p>
            <a:pPr marL="628647" lvl="1" eaLnBrk="1" hangingPunct="1">
              <a:lnSpc>
                <a:spcPct val="90000"/>
              </a:lnSpc>
              <a:buFontTx/>
              <a:buChar char="•"/>
            </a:pPr>
            <a:r>
              <a:rPr lang="en-US" sz="1100" dirty="0">
                <a:latin typeface="Arial" pitchFamily="34" charset="0"/>
              </a:rPr>
              <a:t>  If a record does not exist, we are under no obligation to create one.</a:t>
            </a:r>
          </a:p>
          <a:p>
            <a:pPr marL="628647" lvl="1" eaLnBrk="1" hangingPunct="1">
              <a:lnSpc>
                <a:spcPct val="90000"/>
              </a:lnSpc>
              <a:buFontTx/>
              <a:buChar char="•"/>
            </a:pPr>
            <a:r>
              <a:rPr lang="en-US" sz="1100" dirty="0">
                <a:latin typeface="Arial" pitchFamily="34" charset="0"/>
              </a:rPr>
              <a:t> Rule of segregation means that we must segregate releasable material from non-releasable.  </a:t>
            </a:r>
          </a:p>
          <a:p>
            <a:pPr marL="628647" lvl="1" eaLnBrk="1" hangingPunct="1">
              <a:lnSpc>
                <a:spcPct val="90000"/>
              </a:lnSpc>
              <a:buFontTx/>
              <a:buChar char="•"/>
            </a:pPr>
            <a:r>
              <a:rPr lang="en-US" sz="1100" dirty="0">
                <a:latin typeface="Arial" pitchFamily="34" charset="0"/>
              </a:rPr>
              <a:t> Any “person” may make a FOIA request.  Person is defined very broadly, such as individuals, corporations, state governments, foreign governments, etc.  Generally, the status of the requestor is irrelevant. This is a worldwide release statute, not just a US citizen release statute.  </a:t>
            </a:r>
          </a:p>
          <a:p>
            <a:pPr marL="628647" lvl="1" eaLnBrk="1" hangingPunct="1">
              <a:lnSpc>
                <a:spcPct val="90000"/>
              </a:lnSpc>
              <a:buFontTx/>
              <a:buChar char="•"/>
            </a:pPr>
            <a:r>
              <a:rPr lang="en-US" sz="1100" dirty="0">
                <a:latin typeface="Arial" pitchFamily="34" charset="0"/>
              </a:rPr>
              <a:t>Status becomes relevant when determining fees and will be covered later in more detail.  Status may also become relevant when looking at requests made by foreign government or international governmental organization requests to intelligence agencies.   These areas will be discussed in subsequent slides.</a:t>
            </a:r>
          </a:p>
          <a:p>
            <a:pPr lvl="2" eaLnBrk="1" hangingPunct="1">
              <a:lnSpc>
                <a:spcPct val="90000"/>
              </a:lnSpc>
            </a:pPr>
            <a:endParaRPr lang="en-US" dirty="0">
              <a:latin typeface="Arial" pitchFamily="34" charset="0"/>
            </a:endParaRPr>
          </a:p>
        </p:txBody>
      </p:sp>
    </p:spTree>
    <p:extLst>
      <p:ext uri="{BB962C8B-B14F-4D97-AF65-F5344CB8AC3E}">
        <p14:creationId xmlns:p14="http://schemas.microsoft.com/office/powerpoint/2010/main" val="3124941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84C79E34-D969-44C2-8AE1-89F590BC5911}" type="slidenum">
              <a:rPr lang="en-US" smtClean="0">
                <a:latin typeface="Arial" pitchFamily="34" charset="0"/>
              </a:rPr>
              <a:pPr>
                <a:defRPr/>
              </a:pPr>
              <a:t>8</a:t>
            </a:fld>
            <a:endParaRPr lang="en-US" dirty="0">
              <a:latin typeface="Arial" pitchFamily="34" charset="0"/>
            </a:endParaRPr>
          </a:p>
        </p:txBody>
      </p:sp>
      <p:sp>
        <p:nvSpPr>
          <p:cNvPr id="72707" name="Rectangle 2"/>
          <p:cNvSpPr>
            <a:spLocks noGrp="1" noRot="1" noChangeAspect="1" noChangeArrowheads="1" noTextEdit="1"/>
          </p:cNvSpPr>
          <p:nvPr>
            <p:ph type="sldImg"/>
          </p:nvPr>
        </p:nvSpPr>
        <p:spPr>
          <a:xfrm>
            <a:off x="411163" y="701675"/>
            <a:ext cx="6165850" cy="3468688"/>
          </a:xfrm>
          <a:ln/>
        </p:spPr>
      </p:sp>
      <p:sp>
        <p:nvSpPr>
          <p:cNvPr id="72708" name="Rectangle 3"/>
          <p:cNvSpPr>
            <a:spLocks noGrp="1" noChangeArrowheads="1"/>
          </p:cNvSpPr>
          <p:nvPr>
            <p:ph type="body" idx="1"/>
          </p:nvPr>
        </p:nvSpPr>
        <p:spPr>
          <a:xfrm>
            <a:off x="145818" y="4409758"/>
            <a:ext cx="6694952" cy="4177665"/>
          </a:xfrm>
          <a:noFill/>
          <a:ln/>
        </p:spPr>
        <p:txBody>
          <a:bodyPr/>
          <a:lstStyle/>
          <a:p>
            <a:pPr eaLnBrk="1" hangingPunct="1">
              <a:buFontTx/>
              <a:buChar char="•"/>
            </a:pPr>
            <a:r>
              <a:rPr lang="en-US" b="1" dirty="0">
                <a:latin typeface="Arial" pitchFamily="34" charset="0"/>
              </a:rPr>
              <a:t> Instructor Comments:</a:t>
            </a:r>
          </a:p>
          <a:p>
            <a:pPr marL="628647" lvl="1" eaLnBrk="1" hangingPunct="1">
              <a:buFontTx/>
              <a:buChar char="•"/>
            </a:pPr>
            <a:r>
              <a:rPr lang="en-US" dirty="0">
                <a:latin typeface="Arial" pitchFamily="34" charset="0"/>
              </a:rPr>
              <a:t> While there are 9 Exemptions within FOIA, only the first seven have</a:t>
            </a:r>
            <a:r>
              <a:rPr lang="en-US" baseline="0" dirty="0">
                <a:latin typeface="Arial" pitchFamily="34" charset="0"/>
              </a:rPr>
              <a:t> substantial</a:t>
            </a:r>
            <a:r>
              <a:rPr lang="en-US" dirty="0">
                <a:latin typeface="Arial" pitchFamily="34" charset="0"/>
              </a:rPr>
              <a:t> applicability to DoD.  The last two</a:t>
            </a:r>
            <a:r>
              <a:rPr lang="en-US" baseline="0" dirty="0">
                <a:latin typeface="Arial" pitchFamily="34" charset="0"/>
              </a:rPr>
              <a:t> have little if ANY applicability to DoD.</a:t>
            </a:r>
            <a:endParaRPr lang="en-US" dirty="0">
              <a:latin typeface="Arial" pitchFamily="34" charset="0"/>
            </a:endParaRPr>
          </a:p>
          <a:p>
            <a:pPr marL="628647" lvl="1" eaLnBrk="1" hangingPunct="1">
              <a:buFontTx/>
              <a:buChar char="•"/>
            </a:pPr>
            <a:r>
              <a:rPr lang="en-US" dirty="0">
                <a:latin typeface="Arial" pitchFamily="34" charset="0"/>
              </a:rPr>
              <a:t> These exemptions permit withholding as opposed to requiring withholding.  Once again remember that while an agency may have discretion to release, discretionary releases per the Secretary of Defense memo, are disfavored.  Again, the agency will have the burden to justify the withholding of information. </a:t>
            </a:r>
          </a:p>
          <a:p>
            <a:pPr marL="628647" lvl="1" eaLnBrk="1" hangingPunct="1">
              <a:buFontTx/>
              <a:buChar char="•"/>
            </a:pPr>
            <a:r>
              <a:rPr lang="en-US" dirty="0">
                <a:latin typeface="Arial" pitchFamily="34" charset="0"/>
              </a:rPr>
              <a:t>The annual DoD FOIA Report captures how many times each exemption has been applied by the DoD. </a:t>
            </a:r>
          </a:p>
          <a:p>
            <a:pPr marL="628647" lvl="1" eaLnBrk="1" hangingPunct="1"/>
            <a:endParaRPr lang="en-US" dirty="0">
              <a:latin typeface="Arial" pitchFamily="34" charset="0"/>
            </a:endParaRPr>
          </a:p>
        </p:txBody>
      </p:sp>
    </p:spTree>
    <p:extLst>
      <p:ext uri="{BB962C8B-B14F-4D97-AF65-F5344CB8AC3E}">
        <p14:creationId xmlns:p14="http://schemas.microsoft.com/office/powerpoint/2010/main" val="1330068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400050" y="695325"/>
            <a:ext cx="6186488" cy="3481388"/>
          </a:xfrm>
          <a:ln/>
        </p:spPr>
      </p:sp>
      <p:sp>
        <p:nvSpPr>
          <p:cNvPr id="73731" name="Notes Placeholder 2"/>
          <p:cNvSpPr>
            <a:spLocks noGrp="1"/>
          </p:cNvSpPr>
          <p:nvPr>
            <p:ph type="body" idx="1"/>
          </p:nvPr>
        </p:nvSpPr>
        <p:spPr>
          <a:noFill/>
          <a:ln/>
        </p:spPr>
        <p:txBody>
          <a:bodyPr/>
          <a:lstStyle/>
          <a:p>
            <a:r>
              <a:rPr lang="en-US" sz="1100" b="1" dirty="0">
                <a:latin typeface="Arial" pitchFamily="34" charset="0"/>
              </a:rPr>
              <a:t>Instructor Comments:</a:t>
            </a:r>
          </a:p>
          <a:p>
            <a:pPr lvl="1">
              <a:buFontTx/>
              <a:buChar char="•"/>
            </a:pPr>
            <a:r>
              <a:rPr lang="en-US" sz="1100" dirty="0">
                <a:latin typeface="Arial" pitchFamily="34" charset="0"/>
              </a:rPr>
              <a:t>The FOIA does not require agencies to withhold information.  So, even if one of the nine exemptions or three exclusions apply, agencies have the discretion to release the information anyway.  Some laws, of course, take away this discretion (classified information, confidential business records, records located in a privacy act system of records, etc.).  </a:t>
            </a:r>
          </a:p>
          <a:p>
            <a:pPr lvl="1">
              <a:buFontTx/>
              <a:buChar char="•"/>
            </a:pPr>
            <a:r>
              <a:rPr lang="en-US" sz="1100" dirty="0">
                <a:latin typeface="Arial" pitchFamily="34" charset="0"/>
              </a:rPr>
              <a:t> The level of discretion encouraged or required of the executive agencies vary depending upon who is president.  Every administration publishes FOIA guidance.  </a:t>
            </a:r>
          </a:p>
          <a:p>
            <a:pPr lvl="1">
              <a:buFontTx/>
              <a:buChar char="•"/>
            </a:pPr>
            <a:r>
              <a:rPr lang="en-US" sz="1100" dirty="0">
                <a:latin typeface="Arial" pitchFamily="34" charset="0"/>
              </a:rPr>
              <a:t> On 19 March 2009, AG Holder published his and President Obama's guidance stating that, there is a strong presumption in favor of release and that the DOJ will defend a denial of records only if (1) the agency reasonably foresees that disclosure would harm an interest protected by one of the statutory exemptions, or (2) disclosure is prohibited by law.</a:t>
            </a:r>
            <a:r>
              <a:rPr lang="en-US" sz="1100" baseline="0" dirty="0">
                <a:latin typeface="Arial" pitchFamily="34" charset="0"/>
              </a:rPr>
              <a:t>  </a:t>
            </a:r>
            <a:r>
              <a:rPr lang="en-US" sz="1100" dirty="0">
                <a:latin typeface="Arial" pitchFamily="34" charset="0"/>
              </a:rPr>
              <a:t>As a result, agencies could only deny a request if these conditions were</a:t>
            </a:r>
            <a:r>
              <a:rPr lang="en-US" sz="1100" baseline="0" dirty="0">
                <a:latin typeface="Arial" pitchFamily="34" charset="0"/>
              </a:rPr>
              <a:t> met. This standard was applied into the FOIA Improvement Act of 2016.</a:t>
            </a:r>
          </a:p>
          <a:p>
            <a:pPr lvl="1">
              <a:buFontTx/>
              <a:buChar char="•"/>
            </a:pPr>
            <a:r>
              <a:rPr lang="en-US" sz="1100" b="1" dirty="0">
                <a:latin typeface="Arial" pitchFamily="34" charset="0"/>
              </a:rPr>
              <a:t> Under</a:t>
            </a:r>
            <a:r>
              <a:rPr lang="en-US" sz="1100" b="1" baseline="0" dirty="0">
                <a:latin typeface="Arial" pitchFamily="34" charset="0"/>
              </a:rPr>
              <a:t> t</a:t>
            </a:r>
            <a:r>
              <a:rPr lang="en-US" sz="1100" b="1" dirty="0">
                <a:latin typeface="Arial" pitchFamily="34" charset="0"/>
              </a:rPr>
              <a:t>he FOIA Improvement</a:t>
            </a:r>
            <a:r>
              <a:rPr lang="en-US" sz="1100" b="1" baseline="0" dirty="0">
                <a:latin typeface="Arial" pitchFamily="34" charset="0"/>
              </a:rPr>
              <a:t> Act of 2016 (signed 30 June 2016), i</a:t>
            </a:r>
            <a:r>
              <a:rPr lang="en-US" sz="1100" b="1" i="0" u="none" strike="noStrike" kern="1200" baseline="0" dirty="0">
                <a:solidFill>
                  <a:schemeClr val="tx1"/>
                </a:solidFill>
                <a:latin typeface="Arial" charset="0"/>
                <a:ea typeface="+mn-ea"/>
                <a:cs typeface="+mn-cs"/>
              </a:rPr>
              <a:t>nformation responsive to a FOIA request will be withheld only if the agency </a:t>
            </a:r>
            <a:r>
              <a:rPr lang="en-US" sz="1100" b="1" i="1" u="none" strike="noStrike" kern="1200" baseline="0" dirty="0">
                <a:solidFill>
                  <a:schemeClr val="tx1"/>
                </a:solidFill>
                <a:latin typeface="Arial" charset="0"/>
                <a:ea typeface="+mn-ea"/>
                <a:cs typeface="+mn-cs"/>
              </a:rPr>
              <a:t>reasonably foresees </a:t>
            </a:r>
            <a:r>
              <a:rPr lang="en-US" sz="1100" b="1" i="0" u="none" strike="noStrike" kern="1200" baseline="0" dirty="0">
                <a:solidFill>
                  <a:schemeClr val="tx1"/>
                </a:solidFill>
                <a:latin typeface="Arial" charset="0"/>
                <a:ea typeface="+mn-ea"/>
                <a:cs typeface="+mn-cs"/>
              </a:rPr>
              <a:t>that disclosure would harm an interest protected by one or more of the FOIA exemptions, or disclosure is prohibited by law. </a:t>
            </a:r>
            <a:endParaRPr lang="en-US" sz="1100" b="1" dirty="0">
              <a:latin typeface="Arial" pitchFamily="34" charset="0"/>
            </a:endParaRPr>
          </a:p>
          <a:p>
            <a:endParaRPr lang="en-US" sz="1100" dirty="0">
              <a:latin typeface="Arial" pitchFamily="34" charset="0"/>
            </a:endParaRPr>
          </a:p>
          <a:p>
            <a:endParaRPr lang="en-US" sz="1100" dirty="0">
              <a:latin typeface="Arial" pitchFamily="34" charset="0"/>
            </a:endParaRPr>
          </a:p>
          <a:p>
            <a:endParaRPr lang="en-US" sz="1400" dirty="0">
              <a:latin typeface="Arial" pitchFamily="34" charset="0"/>
            </a:endParaRPr>
          </a:p>
          <a:p>
            <a:endParaRPr lang="en-US" sz="1400" dirty="0">
              <a:latin typeface="Arial" pitchFamily="34" charset="0"/>
            </a:endParaRPr>
          </a:p>
          <a:p>
            <a:endParaRPr lang="en-US" sz="1400" dirty="0">
              <a:latin typeface="Arial" pitchFamily="34" charset="0"/>
            </a:endParaRPr>
          </a:p>
          <a:p>
            <a:endParaRPr lang="en-US" dirty="0">
              <a:latin typeface="Arial" pitchFamily="34" charset="0"/>
            </a:endParaRPr>
          </a:p>
        </p:txBody>
      </p:sp>
    </p:spTree>
    <p:extLst>
      <p:ext uri="{BB962C8B-B14F-4D97-AF65-F5344CB8AC3E}">
        <p14:creationId xmlns:p14="http://schemas.microsoft.com/office/powerpoint/2010/main" val="1141013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34154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21295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76565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dirty="0"/>
          </a:p>
        </p:txBody>
      </p:sp>
    </p:spTree>
    <p:extLst>
      <p:ext uri="{BB962C8B-B14F-4D97-AF65-F5344CB8AC3E}">
        <p14:creationId xmlns:p14="http://schemas.microsoft.com/office/powerpoint/2010/main" val="2486736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8493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8115020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407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7813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58914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04173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7977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3000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
        <p:nvSpPr>
          <p:cNvPr id="8" name="TextBox 7"/>
          <p:cNvSpPr txBox="1"/>
          <p:nvPr userDrawn="1"/>
        </p:nvSpPr>
        <p:spPr>
          <a:xfrm>
            <a:off x="508000" y="5638800"/>
            <a:ext cx="47752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050049540"/>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http://epic.org/crypto/ban/fbi_dox/sessions_2_19_93.gi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406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71821" y="2174557"/>
            <a:ext cx="6858000" cy="1557338"/>
          </a:xfrm>
        </p:spPr>
        <p:txBody>
          <a:bodyPr>
            <a:normAutofit fontScale="90000"/>
          </a:bodyPr>
          <a:lstStyle/>
          <a:p>
            <a:pPr>
              <a:defRPr/>
            </a:pPr>
            <a:r>
              <a:rPr lang="en-US" dirty="0"/>
              <a:t>Army STANDARD TRAINING PACKAGE</a:t>
            </a:r>
            <a:endParaRPr lang="en-US" sz="2325"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2050" y="2477452"/>
            <a:ext cx="951548" cy="951548"/>
          </a:xfrm>
          <a:prstGeom prst="rect">
            <a:avLst/>
          </a:prstGeom>
        </p:spPr>
      </p:pic>
      <p:sp>
        <p:nvSpPr>
          <p:cNvPr id="5" name="TextBox 4">
            <a:extLst>
              <a:ext uri="{FF2B5EF4-FFF2-40B4-BE49-F238E27FC236}">
                <a16:creationId xmlns:a16="http://schemas.microsoft.com/office/drawing/2014/main" id="{FD3C6648-993E-E7E5-BD04-E7BF2A34689C}"/>
              </a:ext>
            </a:extLst>
          </p:cNvPr>
          <p:cNvSpPr txBox="1"/>
          <p:nvPr/>
        </p:nvSpPr>
        <p:spPr>
          <a:xfrm>
            <a:off x="9144000" y="3547229"/>
            <a:ext cx="2895600" cy="369332"/>
          </a:xfrm>
          <a:prstGeom prst="rect">
            <a:avLst/>
          </a:prstGeom>
          <a:noFill/>
        </p:spPr>
        <p:txBody>
          <a:bodyPr wrap="square">
            <a:spAutoFit/>
          </a:bodyPr>
          <a:lstStyle/>
          <a:p>
            <a:r>
              <a:rPr lang="en-US" b="1" dirty="0">
                <a:solidFill>
                  <a:srgbClr val="1F497D"/>
                </a:solidFill>
              </a:rPr>
              <a:t>Updated 1 September 2024</a:t>
            </a:r>
            <a:endParaRPr lang="en-US" dirty="0">
              <a:solidFill>
                <a:srgbClr val="1F497D"/>
              </a:solidFill>
            </a:endParaRPr>
          </a:p>
        </p:txBody>
      </p:sp>
    </p:spTree>
    <p:extLst>
      <p:ext uri="{BB962C8B-B14F-4D97-AF65-F5344CB8AC3E}">
        <p14:creationId xmlns:p14="http://schemas.microsoft.com/office/powerpoint/2010/main" val="2258110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title"/>
          </p:nvPr>
        </p:nvSpPr>
        <p:spPr>
          <a:xfrm>
            <a:off x="2286000" y="152400"/>
            <a:ext cx="7772400" cy="1143000"/>
          </a:xfrm>
        </p:spPr>
        <p:txBody>
          <a:bodyPr vert="horz" lIns="90488" tIns="44450" rIns="90488" bIns="44450" rtlCol="0" anchor="ctr">
            <a:normAutofit/>
          </a:bodyPr>
          <a:lstStyle/>
          <a:p>
            <a:pPr eaLnBrk="1" hangingPunct="1"/>
            <a:r>
              <a:rPr lang="en-US" sz="4400" dirty="0"/>
              <a:t>FOIA Exemption # 1</a:t>
            </a:r>
          </a:p>
        </p:txBody>
      </p:sp>
      <p:sp>
        <p:nvSpPr>
          <p:cNvPr id="17412" name="Rectangle 7"/>
          <p:cNvSpPr>
            <a:spLocks noGrp="1" noChangeArrowheads="1"/>
          </p:cNvSpPr>
          <p:nvPr>
            <p:ph type="body" sz="half" idx="1"/>
          </p:nvPr>
        </p:nvSpPr>
        <p:spPr>
          <a:xfrm>
            <a:off x="5791200" y="2209800"/>
            <a:ext cx="3657600" cy="3886200"/>
          </a:xfrm>
        </p:spPr>
        <p:txBody>
          <a:bodyPr vert="horz" lIns="90488" tIns="44450" rIns="90488" bIns="44450" rtlCol="0">
            <a:normAutofit/>
          </a:bodyPr>
          <a:lstStyle/>
          <a:p>
            <a:pPr eaLnBrk="1" hangingPunct="1"/>
            <a:r>
              <a:rPr lang="en-US" dirty="0"/>
              <a:t>Classified Information:</a:t>
            </a:r>
          </a:p>
          <a:p>
            <a:pPr lvl="1" eaLnBrk="1" hangingPunct="1"/>
            <a:r>
              <a:rPr lang="en-US" sz="2400" dirty="0"/>
              <a:t>Secret</a:t>
            </a:r>
          </a:p>
          <a:p>
            <a:pPr lvl="1" eaLnBrk="1" hangingPunct="1"/>
            <a:r>
              <a:rPr lang="en-US" sz="2400" dirty="0"/>
              <a:t>Top Secret</a:t>
            </a:r>
          </a:p>
          <a:p>
            <a:pPr lvl="1" eaLnBrk="1" hangingPunct="1"/>
            <a:r>
              <a:rPr lang="en-US" sz="2400" dirty="0"/>
              <a:t>Confidential</a:t>
            </a:r>
          </a:p>
          <a:p>
            <a:pPr eaLnBrk="1" hangingPunct="1"/>
            <a:r>
              <a:rPr lang="en-US" dirty="0"/>
              <a:t>FOUO?</a:t>
            </a:r>
          </a:p>
          <a:p>
            <a:pPr eaLnBrk="1" hangingPunct="1"/>
            <a:r>
              <a:rPr lang="en-US" dirty="0"/>
              <a:t>Post Request Classification</a:t>
            </a:r>
          </a:p>
          <a:p>
            <a:pPr eaLnBrk="1" hangingPunct="1"/>
            <a:r>
              <a:rPr lang="en-US" dirty="0"/>
              <a:t>Compilation/Mosaic Theory</a:t>
            </a:r>
          </a:p>
        </p:txBody>
      </p:sp>
      <p:pic>
        <p:nvPicPr>
          <p:cNvPr id="6" name="Picture 5" descr="us-coversheets.png"/>
          <p:cNvPicPr>
            <a:picLocks noChangeAspect="1"/>
          </p:cNvPicPr>
          <p:nvPr/>
        </p:nvPicPr>
        <p:blipFill>
          <a:blip r:embed="rId3" cstate="print"/>
          <a:stretch>
            <a:fillRect/>
          </a:stretch>
        </p:blipFill>
        <p:spPr>
          <a:xfrm>
            <a:off x="2112459" y="2209801"/>
            <a:ext cx="2822864" cy="1627105"/>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505200" y="52388"/>
            <a:ext cx="9144000" cy="369332"/>
          </a:xfrm>
          <a:prstGeom prst="rect">
            <a:avLst/>
          </a:prstGeom>
          <a:noFill/>
          <a:ln w="12700">
            <a:noFill/>
            <a:miter lim="800000"/>
            <a:headEnd/>
            <a:tailEnd/>
          </a:ln>
        </p:spPr>
        <p:txBody>
          <a:bodyPr>
            <a:spAutoFit/>
          </a:bodyPr>
          <a:lstStyle/>
          <a:p>
            <a:endParaRPr lang="en-US" dirty="0"/>
          </a:p>
        </p:txBody>
      </p:sp>
      <p:pic>
        <p:nvPicPr>
          <p:cNvPr id="18435" name="Picture 3" descr="http://epic.org/crypto/ban/fbi_dox/sessions_2_19_93.gif"/>
          <p:cNvPicPr>
            <a:picLocks noChangeAspect="1" noChangeArrowheads="1"/>
          </p:cNvPicPr>
          <p:nvPr/>
        </p:nvPicPr>
        <p:blipFill>
          <a:blip r:embed="rId3" r:link="rId4" cstate="screen"/>
          <a:srcRect/>
          <a:stretch>
            <a:fillRect/>
          </a:stretch>
        </p:blipFill>
        <p:spPr bwMode="auto">
          <a:xfrm>
            <a:off x="2362201" y="533400"/>
            <a:ext cx="5464175" cy="5638800"/>
          </a:xfrm>
          <a:prstGeom prst="rect">
            <a:avLst/>
          </a:prstGeom>
          <a:noFill/>
          <a:ln w="9525">
            <a:noFill/>
            <a:miter lim="800000"/>
            <a:headEnd/>
            <a:tailEnd/>
          </a:ln>
        </p:spPr>
      </p:pic>
      <p:sp>
        <p:nvSpPr>
          <p:cNvPr id="18436" name="Line 7"/>
          <p:cNvSpPr>
            <a:spLocks noChangeShapeType="1"/>
          </p:cNvSpPr>
          <p:nvPr/>
        </p:nvSpPr>
        <p:spPr bwMode="auto">
          <a:xfrm flipH="1" flipV="1">
            <a:off x="4953000" y="914400"/>
            <a:ext cx="2895600" cy="1295400"/>
          </a:xfrm>
          <a:prstGeom prst="line">
            <a:avLst/>
          </a:prstGeom>
          <a:noFill/>
          <a:ln w="76200">
            <a:solidFill>
              <a:srgbClr val="FF0000"/>
            </a:solidFill>
            <a:round/>
            <a:headEnd/>
            <a:tailEnd type="triangle" w="med" len="med"/>
          </a:ln>
        </p:spPr>
        <p:txBody>
          <a:bodyPr/>
          <a:lstStyle/>
          <a:p>
            <a:endParaRPr lang="en-US" dirty="0"/>
          </a:p>
        </p:txBody>
      </p:sp>
      <p:sp>
        <p:nvSpPr>
          <p:cNvPr id="18437" name="Line 8"/>
          <p:cNvSpPr>
            <a:spLocks noChangeShapeType="1"/>
          </p:cNvSpPr>
          <p:nvPr/>
        </p:nvSpPr>
        <p:spPr bwMode="auto">
          <a:xfrm rot="-1803333" flipH="1" flipV="1">
            <a:off x="3357563" y="1022350"/>
            <a:ext cx="3886200" cy="3352800"/>
          </a:xfrm>
          <a:prstGeom prst="line">
            <a:avLst/>
          </a:prstGeom>
          <a:noFill/>
          <a:ln w="76200">
            <a:solidFill>
              <a:srgbClr val="FF0000"/>
            </a:solidFill>
            <a:round/>
            <a:headEnd/>
            <a:tailEnd type="triangle" w="med" len="med"/>
          </a:ln>
        </p:spPr>
        <p:txBody>
          <a:bodyPr/>
          <a:lstStyle/>
          <a:p>
            <a:endParaRPr lang="en-US" dirty="0"/>
          </a:p>
        </p:txBody>
      </p:sp>
      <p:sp>
        <p:nvSpPr>
          <p:cNvPr id="18438" name="Line 9"/>
          <p:cNvSpPr>
            <a:spLocks noChangeShapeType="1"/>
          </p:cNvSpPr>
          <p:nvPr/>
        </p:nvSpPr>
        <p:spPr bwMode="auto">
          <a:xfrm flipH="1" flipV="1">
            <a:off x="4419600" y="3352800"/>
            <a:ext cx="3429000" cy="1600200"/>
          </a:xfrm>
          <a:prstGeom prst="line">
            <a:avLst/>
          </a:prstGeom>
          <a:noFill/>
          <a:ln w="57150">
            <a:solidFill>
              <a:srgbClr val="FF0000"/>
            </a:solidFill>
            <a:round/>
            <a:headEnd/>
            <a:tailEnd type="triangle" w="med" len="med"/>
          </a:ln>
        </p:spPr>
        <p:txBody>
          <a:bodyPr/>
          <a:lstStyle/>
          <a:p>
            <a:endParaRPr lang="en-US" dirty="0"/>
          </a:p>
        </p:txBody>
      </p:sp>
      <p:sp>
        <p:nvSpPr>
          <p:cNvPr id="18439" name="Line 10"/>
          <p:cNvSpPr>
            <a:spLocks noChangeShapeType="1"/>
          </p:cNvSpPr>
          <p:nvPr/>
        </p:nvSpPr>
        <p:spPr bwMode="auto">
          <a:xfrm flipH="1" flipV="1">
            <a:off x="6324600" y="4724400"/>
            <a:ext cx="1447800" cy="914400"/>
          </a:xfrm>
          <a:prstGeom prst="line">
            <a:avLst/>
          </a:prstGeom>
          <a:noFill/>
          <a:ln w="57150">
            <a:solidFill>
              <a:srgbClr val="FF0000"/>
            </a:solidFill>
            <a:round/>
            <a:headEnd/>
            <a:tailEnd type="triangle" w="med" len="med"/>
          </a:ln>
        </p:spPr>
        <p:txBody>
          <a:bodyPr/>
          <a:lstStyle/>
          <a:p>
            <a:endParaRPr lang="en-US" dirty="0"/>
          </a:p>
        </p:txBody>
      </p:sp>
      <p:sp>
        <p:nvSpPr>
          <p:cNvPr id="18440" name="Line 11"/>
          <p:cNvSpPr>
            <a:spLocks noChangeShapeType="1"/>
          </p:cNvSpPr>
          <p:nvPr/>
        </p:nvSpPr>
        <p:spPr bwMode="auto">
          <a:xfrm rot="-2638998" flipH="1" flipV="1">
            <a:off x="6573839" y="4826001"/>
            <a:ext cx="788987" cy="1209675"/>
          </a:xfrm>
          <a:prstGeom prst="line">
            <a:avLst/>
          </a:prstGeom>
          <a:noFill/>
          <a:ln w="57150">
            <a:solidFill>
              <a:srgbClr val="FF0000"/>
            </a:solidFill>
            <a:round/>
            <a:headEnd/>
            <a:tailEnd type="triangle" w="med" len="med"/>
          </a:ln>
        </p:spPr>
        <p:txBody>
          <a:bodyPr/>
          <a:lstStyle/>
          <a:p>
            <a:endParaRPr lang="en-US" dirty="0"/>
          </a:p>
        </p:txBody>
      </p:sp>
      <p:sp>
        <p:nvSpPr>
          <p:cNvPr id="18441" name="Line 12"/>
          <p:cNvSpPr>
            <a:spLocks noChangeShapeType="1"/>
          </p:cNvSpPr>
          <p:nvPr/>
        </p:nvSpPr>
        <p:spPr bwMode="auto">
          <a:xfrm rot="-3003189" flipH="1" flipV="1">
            <a:off x="3752851" y="3781426"/>
            <a:ext cx="3205163" cy="3763963"/>
          </a:xfrm>
          <a:prstGeom prst="line">
            <a:avLst/>
          </a:prstGeom>
          <a:noFill/>
          <a:ln w="57150">
            <a:solidFill>
              <a:srgbClr val="FF0000"/>
            </a:solidFill>
            <a:round/>
            <a:headEnd/>
            <a:tailEnd type="triangle" w="med" len="med"/>
          </a:ln>
        </p:spPr>
        <p:txBody>
          <a:bodyPr/>
          <a:lstStyle/>
          <a:p>
            <a:endParaRPr lang="en-US" dirty="0"/>
          </a:p>
        </p:txBody>
      </p:sp>
      <p:sp>
        <p:nvSpPr>
          <p:cNvPr id="18442" name="Text Box 13"/>
          <p:cNvSpPr txBox="1">
            <a:spLocks noChangeArrowheads="1"/>
          </p:cNvSpPr>
          <p:nvPr/>
        </p:nvSpPr>
        <p:spPr bwMode="auto">
          <a:xfrm>
            <a:off x="7848600" y="2057400"/>
            <a:ext cx="2514600" cy="469900"/>
          </a:xfrm>
          <a:prstGeom prst="rect">
            <a:avLst/>
          </a:prstGeom>
          <a:noFill/>
          <a:ln w="12700">
            <a:solidFill>
              <a:schemeClr val="hlink"/>
            </a:solidFill>
            <a:miter lim="800000"/>
            <a:headEnd/>
            <a:tailEnd/>
          </a:ln>
        </p:spPr>
        <p:txBody>
          <a:bodyPr>
            <a:spAutoFit/>
          </a:bodyPr>
          <a:lstStyle/>
          <a:p>
            <a:pPr algn="ctr" eaLnBrk="0" hangingPunct="0">
              <a:spcBef>
                <a:spcPct val="50000"/>
              </a:spcBef>
            </a:pPr>
            <a:r>
              <a:rPr lang="en-US" sz="2400" b="1" dirty="0">
                <a:latin typeface="Times New Roman" pitchFamily="18" charset="0"/>
              </a:rPr>
              <a:t>Declassified Data</a:t>
            </a:r>
            <a:r>
              <a:rPr lang="en-US" sz="2400" dirty="0">
                <a:solidFill>
                  <a:schemeClr val="accent2"/>
                </a:solidFill>
                <a:latin typeface="Times New Roman" pitchFamily="18" charset="0"/>
              </a:rPr>
              <a:t> </a:t>
            </a:r>
          </a:p>
        </p:txBody>
      </p:sp>
      <p:sp>
        <p:nvSpPr>
          <p:cNvPr id="18443" name="Text Box 14"/>
          <p:cNvSpPr txBox="1">
            <a:spLocks noChangeArrowheads="1"/>
          </p:cNvSpPr>
          <p:nvPr/>
        </p:nvSpPr>
        <p:spPr bwMode="auto">
          <a:xfrm>
            <a:off x="7848600" y="2743201"/>
            <a:ext cx="2514600" cy="835025"/>
          </a:xfrm>
          <a:prstGeom prst="rect">
            <a:avLst/>
          </a:prstGeom>
          <a:noFill/>
          <a:ln w="12700">
            <a:solidFill>
              <a:schemeClr val="accent2"/>
            </a:solidFill>
            <a:miter lim="800000"/>
            <a:headEnd/>
            <a:tailEnd/>
          </a:ln>
        </p:spPr>
        <p:txBody>
          <a:bodyPr>
            <a:spAutoFit/>
          </a:bodyPr>
          <a:lstStyle/>
          <a:p>
            <a:pPr algn="ctr" eaLnBrk="0" hangingPunct="0">
              <a:spcBef>
                <a:spcPct val="50000"/>
              </a:spcBef>
            </a:pPr>
            <a:r>
              <a:rPr lang="en-US" sz="2400" b="1" dirty="0">
                <a:latin typeface="Times New Roman" pitchFamily="18" charset="0"/>
              </a:rPr>
              <a:t>Declassification Information</a:t>
            </a:r>
          </a:p>
        </p:txBody>
      </p:sp>
      <p:sp>
        <p:nvSpPr>
          <p:cNvPr id="18444" name="Line 15"/>
          <p:cNvSpPr>
            <a:spLocks noChangeShapeType="1"/>
          </p:cNvSpPr>
          <p:nvPr/>
        </p:nvSpPr>
        <p:spPr bwMode="auto">
          <a:xfrm flipH="1" flipV="1">
            <a:off x="7315200" y="3429000"/>
            <a:ext cx="533400" cy="762000"/>
          </a:xfrm>
          <a:prstGeom prst="line">
            <a:avLst/>
          </a:prstGeom>
          <a:noFill/>
          <a:ln w="57150">
            <a:solidFill>
              <a:srgbClr val="FF0000"/>
            </a:solidFill>
            <a:round/>
            <a:headEnd/>
            <a:tailEnd type="triangle" w="med" len="med"/>
          </a:ln>
        </p:spPr>
        <p:txBody>
          <a:bodyPr/>
          <a:lstStyle/>
          <a:p>
            <a:endParaRPr lang="en-US" dirty="0"/>
          </a:p>
        </p:txBody>
      </p:sp>
      <p:sp>
        <p:nvSpPr>
          <p:cNvPr id="18445" name="Text Box 16"/>
          <p:cNvSpPr txBox="1">
            <a:spLocks noChangeArrowheads="1"/>
          </p:cNvSpPr>
          <p:nvPr/>
        </p:nvSpPr>
        <p:spPr bwMode="auto">
          <a:xfrm>
            <a:off x="7848600" y="4724400"/>
            <a:ext cx="2514600" cy="469900"/>
          </a:xfrm>
          <a:prstGeom prst="rect">
            <a:avLst/>
          </a:prstGeom>
          <a:noFill/>
          <a:ln w="12700">
            <a:solidFill>
              <a:schemeClr val="accent2"/>
            </a:solidFill>
            <a:miter lim="800000"/>
            <a:headEnd/>
            <a:tailEnd/>
          </a:ln>
        </p:spPr>
        <p:txBody>
          <a:bodyPr>
            <a:spAutoFit/>
          </a:bodyPr>
          <a:lstStyle/>
          <a:p>
            <a:pPr algn="ctr" eaLnBrk="0" hangingPunct="0">
              <a:spcBef>
                <a:spcPct val="50000"/>
              </a:spcBef>
            </a:pPr>
            <a:r>
              <a:rPr lang="en-US" sz="2400" b="1" dirty="0">
                <a:latin typeface="Times New Roman" pitchFamily="18" charset="0"/>
              </a:rPr>
              <a:t>Redacted Data  </a:t>
            </a:r>
          </a:p>
        </p:txBody>
      </p:sp>
      <p:sp>
        <p:nvSpPr>
          <p:cNvPr id="18446" name="Text Box 17"/>
          <p:cNvSpPr txBox="1">
            <a:spLocks noChangeArrowheads="1"/>
          </p:cNvSpPr>
          <p:nvPr/>
        </p:nvSpPr>
        <p:spPr bwMode="auto">
          <a:xfrm>
            <a:off x="7848600" y="5410200"/>
            <a:ext cx="2514600" cy="469900"/>
          </a:xfrm>
          <a:prstGeom prst="rect">
            <a:avLst/>
          </a:prstGeom>
          <a:noFill/>
          <a:ln w="12700">
            <a:solidFill>
              <a:schemeClr val="accent2"/>
            </a:solidFill>
            <a:miter lim="800000"/>
            <a:headEnd/>
            <a:tailEnd/>
          </a:ln>
        </p:spPr>
        <p:txBody>
          <a:bodyPr>
            <a:spAutoFit/>
          </a:bodyPr>
          <a:lstStyle/>
          <a:p>
            <a:pPr algn="ctr" eaLnBrk="0" hangingPunct="0">
              <a:spcBef>
                <a:spcPct val="50000"/>
              </a:spcBef>
            </a:pPr>
            <a:r>
              <a:rPr lang="en-US" sz="2400" b="1" dirty="0">
                <a:latin typeface="Times New Roman" pitchFamily="18" charset="0"/>
              </a:rPr>
              <a:t>Coordination  </a:t>
            </a:r>
          </a:p>
        </p:txBody>
      </p:sp>
      <p:sp>
        <p:nvSpPr>
          <p:cNvPr id="18447" name="Text Box 18"/>
          <p:cNvSpPr txBox="1">
            <a:spLocks noChangeArrowheads="1"/>
          </p:cNvSpPr>
          <p:nvPr/>
        </p:nvSpPr>
        <p:spPr bwMode="auto">
          <a:xfrm>
            <a:off x="7848600" y="3733801"/>
            <a:ext cx="2514600" cy="835025"/>
          </a:xfrm>
          <a:prstGeom prst="rect">
            <a:avLst/>
          </a:prstGeom>
          <a:noFill/>
          <a:ln w="12700">
            <a:solidFill>
              <a:schemeClr val="accent2"/>
            </a:solidFill>
            <a:miter lim="800000"/>
            <a:headEnd/>
            <a:tailEnd/>
          </a:ln>
        </p:spPr>
        <p:txBody>
          <a:bodyPr>
            <a:spAutoFit/>
          </a:bodyPr>
          <a:lstStyle/>
          <a:p>
            <a:pPr algn="ctr" eaLnBrk="0" hangingPunct="0">
              <a:spcBef>
                <a:spcPct val="50000"/>
              </a:spcBef>
            </a:pPr>
            <a:r>
              <a:rPr lang="en-US" sz="2400" b="1" dirty="0">
                <a:latin typeface="Times New Roman" pitchFamily="18" charset="0"/>
              </a:rPr>
              <a:t>IDA’s Basis for Withholding  </a:t>
            </a:r>
          </a:p>
        </p:txBody>
      </p:sp>
      <p:grpSp>
        <p:nvGrpSpPr>
          <p:cNvPr id="18448" name="Group 19"/>
          <p:cNvGrpSpPr>
            <a:grpSpLocks/>
          </p:cNvGrpSpPr>
          <p:nvPr/>
        </p:nvGrpSpPr>
        <p:grpSpPr bwMode="auto">
          <a:xfrm>
            <a:off x="7620000" y="304800"/>
            <a:ext cx="2590800" cy="1676400"/>
            <a:chOff x="336" y="144"/>
            <a:chExt cx="5184" cy="3696"/>
          </a:xfrm>
        </p:grpSpPr>
        <p:sp>
          <p:nvSpPr>
            <p:cNvPr id="18449" name="WordArt 20"/>
            <p:cNvSpPr>
              <a:spLocks noChangeArrowheads="1" noChangeShapeType="1" noTextEdit="1"/>
            </p:cNvSpPr>
            <p:nvPr/>
          </p:nvSpPr>
          <p:spPr bwMode="auto">
            <a:xfrm>
              <a:off x="528" y="144"/>
              <a:ext cx="4704" cy="2496"/>
            </a:xfrm>
            <a:prstGeom prst="rect">
              <a:avLst/>
            </a:prstGeom>
            <a:ln w="3175">
              <a:solidFill>
                <a:schemeClr val="tx1"/>
              </a:solidFill>
            </a:ln>
          </p:spPr>
          <p:txBody>
            <a:bodyPr wrap="none" fromWordArt="1">
              <a:prstTxWarp prst="textSlantUp">
                <a:avLst>
                  <a:gd name="adj" fmla="val 42481"/>
                </a:avLst>
              </a:prstTxWarp>
            </a:bodyPr>
            <a:lstStyle/>
            <a:p>
              <a:pPr algn="ctr"/>
              <a:r>
                <a:rPr lang="en-US" sz="3600" kern="10" dirty="0">
                  <a:ln w="25400">
                    <a:solidFill>
                      <a:schemeClr val="hlink"/>
                    </a:solidFill>
                    <a:round/>
                    <a:headEnd/>
                    <a:tailEnd/>
                  </a:ln>
                  <a:solidFill>
                    <a:srgbClr val="000066"/>
                  </a:solidFill>
                  <a:latin typeface="Arial Black"/>
                </a:rPr>
                <a:t>And this is</a:t>
              </a:r>
            </a:p>
            <a:p>
              <a:pPr algn="ctr"/>
              <a:r>
                <a:rPr lang="en-US" sz="3600" kern="10" dirty="0">
                  <a:ln w="25400">
                    <a:solidFill>
                      <a:schemeClr val="hlink"/>
                    </a:solidFill>
                    <a:round/>
                    <a:headEnd/>
                    <a:tailEnd/>
                  </a:ln>
                  <a:solidFill>
                    <a:srgbClr val="000066"/>
                  </a:solidFill>
                  <a:latin typeface="Arial Black"/>
                </a:rPr>
                <a:t>an example of . . . ?</a:t>
              </a:r>
            </a:p>
          </p:txBody>
        </p:sp>
        <p:sp>
          <p:nvSpPr>
            <p:cNvPr id="18450" name="WordArt 21"/>
            <p:cNvSpPr>
              <a:spLocks noChangeArrowheads="1" noChangeShapeType="1" noTextEdit="1"/>
            </p:cNvSpPr>
            <p:nvPr/>
          </p:nvSpPr>
          <p:spPr bwMode="auto">
            <a:xfrm>
              <a:off x="336" y="2736"/>
              <a:ext cx="5184" cy="1104"/>
            </a:xfrm>
            <a:prstGeom prst="rect">
              <a:avLst/>
            </a:prstGeom>
          </p:spPr>
          <p:txBody>
            <a:bodyPr wrap="none" fromWordArt="1">
              <a:prstTxWarp prst="textSlantUp">
                <a:avLst>
                  <a:gd name="adj" fmla="val 9843"/>
                </a:avLst>
              </a:prstTxWarp>
            </a:bodyPr>
            <a:lstStyle/>
            <a:p>
              <a:pPr algn="ctr"/>
              <a:r>
                <a:rPr lang="en-US" sz="3600" kern="10" dirty="0">
                  <a:ln w="9525">
                    <a:solidFill>
                      <a:schemeClr val="hlink"/>
                    </a:solidFill>
                    <a:round/>
                    <a:headEnd/>
                    <a:tailEnd/>
                  </a:ln>
                  <a:solidFill>
                    <a:srgbClr val="000066"/>
                  </a:solidFill>
                  <a:latin typeface="Arial Black"/>
                </a:rPr>
                <a:t>The Rule of Segregability</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3"/>
          <p:cNvSpPr>
            <a:spLocks noGrp="1" noChangeArrowheads="1"/>
          </p:cNvSpPr>
          <p:nvPr>
            <p:ph type="title"/>
          </p:nvPr>
        </p:nvSpPr>
        <p:spPr>
          <a:xfrm>
            <a:off x="2057400" y="304800"/>
            <a:ext cx="8153400" cy="1143000"/>
          </a:xfrm>
        </p:spPr>
        <p:txBody>
          <a:bodyPr vert="horz" lIns="90488" tIns="44450" rIns="90488" bIns="44450" rtlCol="0" anchor="ctr">
            <a:normAutofit/>
          </a:bodyPr>
          <a:lstStyle/>
          <a:p>
            <a:pPr eaLnBrk="1" hangingPunct="1"/>
            <a:r>
              <a:rPr lang="en-US" sz="4400" dirty="0"/>
              <a:t>FOIA Exemption 2</a:t>
            </a:r>
          </a:p>
        </p:txBody>
      </p:sp>
      <p:sp>
        <p:nvSpPr>
          <p:cNvPr id="19459" name="Rectangle 14"/>
          <p:cNvSpPr>
            <a:spLocks noGrp="1" noChangeArrowheads="1"/>
          </p:cNvSpPr>
          <p:nvPr>
            <p:ph type="body" sz="half" idx="1"/>
          </p:nvPr>
        </p:nvSpPr>
        <p:spPr>
          <a:xfrm>
            <a:off x="1828800" y="1905000"/>
            <a:ext cx="8610600" cy="3810000"/>
          </a:xfrm>
        </p:spPr>
        <p:txBody>
          <a:bodyPr vert="horz" lIns="90488" tIns="44450" rIns="90488" bIns="44450" rtlCol="0">
            <a:normAutofit/>
          </a:bodyPr>
          <a:lstStyle/>
          <a:p>
            <a:pPr eaLnBrk="1" hangingPunct="1">
              <a:buFont typeface="Wingdings" pitchFamily="2" charset="2"/>
              <a:buChar char="§"/>
            </a:pPr>
            <a:r>
              <a:rPr lang="en-US" sz="3600" dirty="0"/>
              <a:t>Internal Personnel Rules </a:t>
            </a:r>
            <a:r>
              <a:rPr lang="en-US" sz="2800" dirty="0"/>
              <a:t>&amp;</a:t>
            </a:r>
            <a:r>
              <a:rPr lang="en-US" sz="3600" dirty="0"/>
              <a:t> Policies:</a:t>
            </a:r>
            <a:endParaRPr lang="en-US" dirty="0"/>
          </a:p>
          <a:p>
            <a:pPr lvl="1" eaLnBrk="1" hangingPunct="1"/>
            <a:r>
              <a:rPr lang="en-US" sz="3200" dirty="0"/>
              <a:t> Internal to the government</a:t>
            </a:r>
          </a:p>
          <a:p>
            <a:pPr lvl="1" eaLnBrk="1" hangingPunct="1"/>
            <a:r>
              <a:rPr lang="en-US" sz="3200" dirty="0"/>
              <a:t> Relate to personnel rules and policies</a:t>
            </a:r>
          </a:p>
          <a:p>
            <a:pPr lvl="1" eaLnBrk="1" hangingPunct="1"/>
            <a:endParaRPr lang="en-US" sz="3200" dirty="0"/>
          </a:p>
        </p:txBody>
      </p:sp>
      <p:sp>
        <p:nvSpPr>
          <p:cNvPr id="19460" name="TextBox 4"/>
          <p:cNvSpPr txBox="1">
            <a:spLocks noChangeArrowheads="1"/>
          </p:cNvSpPr>
          <p:nvPr/>
        </p:nvSpPr>
        <p:spPr bwMode="auto">
          <a:xfrm>
            <a:off x="1600200" y="3500498"/>
            <a:ext cx="8382000" cy="2062103"/>
          </a:xfrm>
          <a:prstGeom prst="rect">
            <a:avLst/>
          </a:prstGeom>
          <a:noFill/>
          <a:ln w="9525">
            <a:noFill/>
            <a:miter lim="800000"/>
            <a:headEnd/>
            <a:tailEnd/>
          </a:ln>
        </p:spPr>
        <p:txBody>
          <a:bodyPr wrap="square">
            <a:spAutoFit/>
          </a:bodyPr>
          <a:lstStyle/>
          <a:p>
            <a:pPr lvl="1">
              <a:buFont typeface="Wingdings" pitchFamily="2" charset="2"/>
              <a:buChar char="§"/>
            </a:pPr>
            <a:r>
              <a:rPr lang="en-US" sz="3200" dirty="0"/>
              <a:t> Old distinction between “high” 2 and “low” 2 is gone</a:t>
            </a:r>
          </a:p>
          <a:p>
            <a:pPr lvl="1"/>
            <a:r>
              <a:rPr lang="en-US" sz="3200" dirty="0"/>
              <a:t>	-“High” 2 is dead</a:t>
            </a:r>
          </a:p>
          <a:p>
            <a:pPr lvl="1"/>
            <a:r>
              <a:rPr lang="en-US" sz="3200" dirty="0"/>
              <a:t>	- </a:t>
            </a:r>
            <a:r>
              <a:rPr lang="en-US" sz="3150" dirty="0"/>
              <a:t>Narrow (former) “Low” 2 is all that is left</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680"/>
          <p:cNvSpPr>
            <a:spLocks noGrp="1" noChangeArrowheads="1"/>
          </p:cNvSpPr>
          <p:nvPr>
            <p:ph type="title"/>
          </p:nvPr>
        </p:nvSpPr>
        <p:spPr>
          <a:xfrm>
            <a:off x="1981200" y="228600"/>
            <a:ext cx="8305800" cy="1143000"/>
          </a:xfrm>
        </p:spPr>
        <p:txBody>
          <a:bodyPr vert="horz" lIns="90488" tIns="44450" rIns="90488" bIns="44450" rtlCol="0" anchor="ctr">
            <a:normAutofit/>
          </a:bodyPr>
          <a:lstStyle/>
          <a:p>
            <a:pPr eaLnBrk="1" hangingPunct="1"/>
            <a:r>
              <a:rPr lang="en-US" sz="4400" dirty="0"/>
              <a:t>FOIA Exemption # 3</a:t>
            </a:r>
          </a:p>
        </p:txBody>
      </p:sp>
      <p:sp>
        <p:nvSpPr>
          <p:cNvPr id="178857" name="Rectangle 681"/>
          <p:cNvSpPr>
            <a:spLocks noGrp="1" noChangeArrowheads="1"/>
          </p:cNvSpPr>
          <p:nvPr>
            <p:ph type="body" sz="half" idx="1"/>
          </p:nvPr>
        </p:nvSpPr>
        <p:spPr>
          <a:xfrm>
            <a:off x="2057400" y="1828800"/>
            <a:ext cx="7751775" cy="4800600"/>
          </a:xfrm>
        </p:spPr>
        <p:txBody>
          <a:bodyPr vert="horz" lIns="90488" tIns="44450" rIns="90488" bIns="44450" rtlCol="0">
            <a:normAutofit/>
          </a:bodyPr>
          <a:lstStyle/>
          <a:p>
            <a:pPr eaLnBrk="1" hangingPunct="1">
              <a:buFontTx/>
              <a:buNone/>
              <a:defRPr/>
            </a:pPr>
            <a:r>
              <a:rPr lang="en-US" sz="3400" b="1" dirty="0">
                <a:effectLst>
                  <a:outerShdw blurRad="38100" dist="38100" dir="2700000" algn="tl">
                    <a:srgbClr val="C0C0C0"/>
                  </a:outerShdw>
                </a:effectLst>
              </a:rPr>
              <a:t>   </a:t>
            </a:r>
            <a:r>
              <a:rPr lang="en-US" sz="3400" dirty="0"/>
              <a:t>Other Federal Withholding Statutes:</a:t>
            </a:r>
            <a:endParaRPr lang="en-US" dirty="0"/>
          </a:p>
          <a:p>
            <a:pPr lvl="1" eaLnBrk="1" hangingPunct="1">
              <a:lnSpc>
                <a:spcPct val="90000"/>
              </a:lnSpc>
              <a:defRPr/>
            </a:pPr>
            <a:r>
              <a:rPr lang="en-US" sz="3200" dirty="0"/>
              <a:t> 10 U.S.C. sec. 1102</a:t>
            </a:r>
          </a:p>
          <a:p>
            <a:pPr lvl="1" eaLnBrk="1" hangingPunct="1">
              <a:lnSpc>
                <a:spcPct val="90000"/>
              </a:lnSpc>
              <a:defRPr/>
            </a:pPr>
            <a:r>
              <a:rPr lang="en-US" sz="3200" dirty="0"/>
              <a:t> 10 U.S.C. sec. 2305</a:t>
            </a:r>
          </a:p>
          <a:p>
            <a:pPr lvl="1" eaLnBrk="1" hangingPunct="1">
              <a:lnSpc>
                <a:spcPct val="90000"/>
              </a:lnSpc>
              <a:defRPr/>
            </a:pPr>
            <a:r>
              <a:rPr lang="en-US" sz="3200" dirty="0"/>
              <a:t> 10 U.S.C. sec. 130b</a:t>
            </a:r>
          </a:p>
          <a:p>
            <a:pPr lvl="1" eaLnBrk="1" hangingPunct="1">
              <a:lnSpc>
                <a:spcPct val="90000"/>
              </a:lnSpc>
              <a:defRPr/>
            </a:pPr>
            <a:r>
              <a:rPr lang="en-US" sz="3200" dirty="0"/>
              <a:t> 10 U.S.C. sec. 130e </a:t>
            </a:r>
          </a:p>
        </p:txBody>
      </p:sp>
      <p:pic>
        <p:nvPicPr>
          <p:cNvPr id="683" name="Picture 2" descr="C:\Users\Michael.Bahm\Desktop\Capital.jpg"/>
          <p:cNvPicPr>
            <a:picLocks noChangeAspect="1" noChangeArrowheads="1"/>
          </p:cNvPicPr>
          <p:nvPr/>
        </p:nvPicPr>
        <p:blipFill>
          <a:blip r:embed="rId3" cstate="print"/>
          <a:srcRect/>
          <a:stretch>
            <a:fillRect/>
          </a:stretch>
        </p:blipFill>
        <p:spPr bwMode="auto">
          <a:xfrm>
            <a:off x="7086600" y="3962400"/>
            <a:ext cx="2722575"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8857">
                                            <p:txEl>
                                              <p:pRg st="0" end="0"/>
                                            </p:txEl>
                                          </p:spTgt>
                                        </p:tgtEl>
                                        <p:attrNameLst>
                                          <p:attrName>style.visibility</p:attrName>
                                        </p:attrNameLst>
                                      </p:cBhvr>
                                      <p:to>
                                        <p:strVal val="visible"/>
                                      </p:to>
                                    </p:set>
                                    <p:animEffect transition="in" filter="dissolve">
                                      <p:cBhvr>
                                        <p:cTn id="7" dur="500"/>
                                        <p:tgtEl>
                                          <p:spTgt spid="17885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8857">
                                            <p:txEl>
                                              <p:pRg st="1" end="1"/>
                                            </p:txEl>
                                          </p:spTgt>
                                        </p:tgtEl>
                                        <p:attrNameLst>
                                          <p:attrName>style.visibility</p:attrName>
                                        </p:attrNameLst>
                                      </p:cBhvr>
                                      <p:to>
                                        <p:strVal val="visible"/>
                                      </p:to>
                                    </p:set>
                                    <p:animEffect transition="in" filter="dissolve">
                                      <p:cBhvr>
                                        <p:cTn id="10" dur="500"/>
                                        <p:tgtEl>
                                          <p:spTgt spid="17885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8857">
                                            <p:txEl>
                                              <p:pRg st="2" end="2"/>
                                            </p:txEl>
                                          </p:spTgt>
                                        </p:tgtEl>
                                        <p:attrNameLst>
                                          <p:attrName>style.visibility</p:attrName>
                                        </p:attrNameLst>
                                      </p:cBhvr>
                                      <p:to>
                                        <p:strVal val="visible"/>
                                      </p:to>
                                    </p:set>
                                    <p:animEffect transition="in" filter="dissolve">
                                      <p:cBhvr>
                                        <p:cTn id="13" dur="500"/>
                                        <p:tgtEl>
                                          <p:spTgt spid="17885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8857">
                                            <p:txEl>
                                              <p:pRg st="3" end="3"/>
                                            </p:txEl>
                                          </p:spTgt>
                                        </p:tgtEl>
                                        <p:attrNameLst>
                                          <p:attrName>style.visibility</p:attrName>
                                        </p:attrNameLst>
                                      </p:cBhvr>
                                      <p:to>
                                        <p:strVal val="visible"/>
                                      </p:to>
                                    </p:set>
                                    <p:animEffect transition="in" filter="dissolve">
                                      <p:cBhvr>
                                        <p:cTn id="16" dur="500"/>
                                        <p:tgtEl>
                                          <p:spTgt spid="17885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78857">
                                            <p:txEl>
                                              <p:pRg st="4" end="4"/>
                                            </p:txEl>
                                          </p:spTgt>
                                        </p:tgtEl>
                                        <p:attrNameLst>
                                          <p:attrName>style.visibility</p:attrName>
                                        </p:attrNameLst>
                                      </p:cBhvr>
                                      <p:to>
                                        <p:strVal val="visible"/>
                                      </p:to>
                                    </p:set>
                                    <p:animEffect transition="in" filter="dissolve">
                                      <p:cBhvr>
                                        <p:cTn id="19" dur="500"/>
                                        <p:tgtEl>
                                          <p:spTgt spid="1788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857" grpId="0" build="p" autoUpdateAnimBg="0"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xfrm>
            <a:off x="1981200" y="381000"/>
            <a:ext cx="8305800" cy="914400"/>
          </a:xfrm>
        </p:spPr>
        <p:txBody>
          <a:bodyPr vert="horz" lIns="90488" tIns="44450" rIns="90488" bIns="44450" rtlCol="0" anchor="ctr">
            <a:normAutofit/>
          </a:bodyPr>
          <a:lstStyle/>
          <a:p>
            <a:pPr eaLnBrk="1" hangingPunct="1"/>
            <a:r>
              <a:rPr lang="en-US" sz="4400" dirty="0"/>
              <a:t>FOIA Exemption # 4</a:t>
            </a:r>
          </a:p>
        </p:txBody>
      </p:sp>
      <p:sp>
        <p:nvSpPr>
          <p:cNvPr id="21508" name="Rectangle 7"/>
          <p:cNvSpPr>
            <a:spLocks noChangeArrowheads="1"/>
          </p:cNvSpPr>
          <p:nvPr/>
        </p:nvSpPr>
        <p:spPr bwMode="auto">
          <a:xfrm>
            <a:off x="1676400" y="2057400"/>
            <a:ext cx="6781800" cy="4800600"/>
          </a:xfrm>
          <a:prstGeom prst="rect">
            <a:avLst/>
          </a:prstGeom>
          <a:noFill/>
          <a:ln w="12700">
            <a:noFill/>
            <a:miter lim="800000"/>
            <a:headEnd/>
            <a:tailEnd/>
          </a:ln>
        </p:spPr>
        <p:txBody>
          <a:bodyPr lIns="90488" tIns="44450" rIns="90488" bIns="44450"/>
          <a:lstStyle/>
          <a:p>
            <a:pPr marL="533400" indent="-533400">
              <a:spcBef>
                <a:spcPct val="20000"/>
              </a:spcBef>
            </a:pPr>
            <a:r>
              <a:rPr lang="en-US" sz="3800" dirty="0"/>
              <a:t>Protects Business Records:</a:t>
            </a:r>
            <a:endParaRPr lang="en-US" sz="3600" dirty="0"/>
          </a:p>
          <a:p>
            <a:pPr marL="1295400" lvl="2" indent="-381000">
              <a:spcBef>
                <a:spcPct val="20000"/>
              </a:spcBef>
              <a:buFontTx/>
              <a:buChar char="•"/>
            </a:pPr>
            <a:r>
              <a:rPr lang="en-US" sz="3200" dirty="0"/>
              <a:t>Trade Secrets; and </a:t>
            </a:r>
          </a:p>
          <a:p>
            <a:pPr marL="1295400" lvl="2" indent="-381000">
              <a:spcBef>
                <a:spcPct val="20000"/>
              </a:spcBef>
              <a:buFontTx/>
              <a:buChar char="•"/>
            </a:pPr>
            <a:r>
              <a:rPr lang="en-US" sz="3200" dirty="0"/>
              <a:t>Commercial or Financial Information </a:t>
            </a:r>
          </a:p>
          <a:p>
            <a:pPr marL="1295400" lvl="2" indent="-381000">
              <a:spcBef>
                <a:spcPct val="20000"/>
              </a:spcBef>
              <a:buFontTx/>
              <a:buChar char="•"/>
            </a:pPr>
            <a:r>
              <a:rPr lang="en-US" sz="3200" dirty="0"/>
              <a:t>Obtained from a Person </a:t>
            </a:r>
          </a:p>
          <a:p>
            <a:pPr marL="1295400" lvl="2" indent="-381000">
              <a:spcBef>
                <a:spcPct val="20000"/>
              </a:spcBef>
              <a:buFontTx/>
              <a:buChar char="•"/>
            </a:pPr>
            <a:r>
              <a:rPr lang="en-US" sz="3200" dirty="0"/>
              <a:t>That is Privileged or Confidential </a:t>
            </a:r>
          </a:p>
        </p:txBody>
      </p:sp>
      <p:pic>
        <p:nvPicPr>
          <p:cNvPr id="182280" name="Picture 8" descr="bucket"/>
          <p:cNvPicPr>
            <a:picLocks noChangeAspect="1" noChangeArrowheads="1"/>
          </p:cNvPicPr>
          <p:nvPr/>
        </p:nvPicPr>
        <p:blipFill>
          <a:blip r:embed="rId3" cstate="screen"/>
          <a:srcRect/>
          <a:stretch>
            <a:fillRect/>
          </a:stretch>
        </p:blipFill>
        <p:spPr bwMode="auto">
          <a:xfrm>
            <a:off x="8763000" y="2057401"/>
            <a:ext cx="1066800" cy="1165225"/>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12738"/>
          <a:stretch/>
        </p:blipFill>
        <p:spPr>
          <a:xfrm>
            <a:off x="8763000" y="3581400"/>
            <a:ext cx="1064712" cy="226078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82280"/>
                                        </p:tgtEl>
                                        <p:attrNameLst>
                                          <p:attrName>style.visibility</p:attrName>
                                        </p:attrNameLst>
                                      </p:cBhvr>
                                      <p:to>
                                        <p:strVal val="visible"/>
                                      </p:to>
                                    </p:set>
                                    <p:animEffect transition="in" filter="slide(fromBottom)">
                                      <p:cBhvr>
                                        <p:cTn id="7" dur="500"/>
                                        <p:tgtEl>
                                          <p:spTgt spid="182280"/>
                                        </p:tgtEl>
                                      </p:cBhvr>
                                    </p:animEffect>
                                  </p:childTnLst>
                                  <p:subTnLst>
                                    <p:set>
                                      <p:cBhvr override="childStyle">
                                        <p:cTn dur="1" fill="hold" display="0" masterRel="nextClick" afterEffect="1"/>
                                        <p:tgtEl>
                                          <p:spTgt spid="18228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2057400" y="304800"/>
            <a:ext cx="8153400" cy="1295400"/>
          </a:xfrm>
        </p:spPr>
        <p:txBody>
          <a:bodyPr vert="horz" lIns="90488" tIns="44450" rIns="90488" bIns="44450" rtlCol="0" anchor="ctr">
            <a:normAutofit/>
          </a:bodyPr>
          <a:lstStyle/>
          <a:p>
            <a:pPr eaLnBrk="1" hangingPunct="1"/>
            <a:r>
              <a:rPr lang="en-US" sz="4400" dirty="0"/>
              <a:t>FOIA Exemption # 4</a:t>
            </a:r>
            <a:br>
              <a:rPr lang="en-US" sz="2000" b="1" dirty="0"/>
            </a:br>
            <a:r>
              <a:rPr lang="en-US" sz="2000" dirty="0"/>
              <a:t>(Continued)</a:t>
            </a:r>
            <a:endParaRPr lang="en-US" sz="4400" dirty="0"/>
          </a:p>
        </p:txBody>
      </p:sp>
      <p:sp>
        <p:nvSpPr>
          <p:cNvPr id="8" name="Rectangle 2"/>
          <p:cNvSpPr txBox="1">
            <a:spLocks noChangeArrowheads="1"/>
          </p:cNvSpPr>
          <p:nvPr/>
        </p:nvSpPr>
        <p:spPr bwMode="auto">
          <a:xfrm>
            <a:off x="609600" y="2057400"/>
            <a:ext cx="10820399" cy="5257800"/>
          </a:xfrm>
          <a:prstGeom prst="rect">
            <a:avLst/>
          </a:prstGeom>
          <a:noFill/>
          <a:ln w="9525">
            <a:noFill/>
            <a:miter lim="800000"/>
            <a:headEnd/>
            <a:tailEnd/>
          </a:ln>
        </p:spPr>
        <p:txBody>
          <a:bodyPr/>
          <a:lstStyle/>
          <a:p>
            <a:pPr marL="342900" indent="-342900">
              <a:spcBef>
                <a:spcPct val="20000"/>
              </a:spcBef>
              <a:buFontTx/>
              <a:buChar char="•"/>
              <a:defRPr/>
            </a:pPr>
            <a:r>
              <a:rPr lang="en-US" sz="2800" dirty="0"/>
              <a:t>Confidential </a:t>
            </a:r>
          </a:p>
          <a:p>
            <a:pPr marL="800100" lvl="1" indent="-342900">
              <a:spcBef>
                <a:spcPct val="20000"/>
              </a:spcBef>
              <a:buFontTx/>
              <a:buChar char="•"/>
              <a:defRPr/>
            </a:pPr>
            <a:r>
              <a:rPr lang="en-US" sz="2800" dirty="0"/>
              <a:t>Where commercial or financial information is both customarily and actually treated as private by its owner and provided to the government under an assurance of privacy, the information is “confidential” within the meaning of Exemption 4.</a:t>
            </a:r>
            <a:r>
              <a:rPr lang="en-US" sz="2800" u="sng" dirty="0"/>
              <a:t> Food Mktg. Inst. v. Argus Leader Media</a:t>
            </a:r>
            <a:r>
              <a:rPr lang="en-US" sz="2800" dirty="0"/>
              <a:t>, 139 S. Ct. 915 (2019).</a:t>
            </a:r>
          </a:p>
          <a:p>
            <a:pPr marL="800100" lvl="1" indent="-342900">
              <a:spcBef>
                <a:spcPct val="20000"/>
              </a:spcBef>
              <a:buFontTx/>
              <a:buChar char="•"/>
              <a:defRPr/>
            </a:pPr>
            <a:endParaRPr lang="en-US" sz="2800" kern="0" dirty="0"/>
          </a:p>
          <a:p>
            <a:pPr marL="800100" lvl="1" indent="-342900">
              <a:spcBef>
                <a:spcPct val="20000"/>
              </a:spcBef>
              <a:buFontTx/>
              <a:buChar char="•"/>
              <a:defRPr/>
            </a:pPr>
            <a:r>
              <a:rPr lang="en-US" sz="2800" kern="0" dirty="0"/>
              <a:t>No requirement to analyze whether the information was required or voluntarily provided nor prove any substantial competitive harm. </a:t>
            </a:r>
            <a:endParaRPr lang="en-US" sz="2800" kern="0" dirty="0">
              <a:latin typeface="+mn-lt"/>
              <a:cs typeface="+mn-cs"/>
            </a:endParaRPr>
          </a:p>
          <a:p>
            <a:pPr marL="342900" indent="-342900">
              <a:lnSpc>
                <a:spcPct val="90000"/>
              </a:lnSpc>
              <a:spcBef>
                <a:spcPct val="20000"/>
              </a:spcBef>
              <a:buFontTx/>
              <a:buChar char="•"/>
              <a:defRPr/>
            </a:pPr>
            <a:endParaRPr lang="en-US" sz="2800" kern="0" dirty="0">
              <a:latin typeface="+mn-lt"/>
              <a:cs typeface="+mn-cs"/>
            </a:endParaRPr>
          </a:p>
          <a:p>
            <a:pPr marL="342900" indent="-342900">
              <a:lnSpc>
                <a:spcPct val="90000"/>
              </a:lnSpc>
              <a:spcBef>
                <a:spcPct val="20000"/>
              </a:spcBef>
              <a:buFontTx/>
              <a:buChar char="•"/>
              <a:defRPr/>
            </a:pPr>
            <a:endParaRPr lang="en-US" sz="2800" kern="0" dirty="0">
              <a:latin typeface="+mn-lt"/>
              <a:cs typeface="+mn-cs"/>
            </a:endParaRPr>
          </a:p>
          <a:p>
            <a:pPr marL="742950" lvl="1" indent="-285750">
              <a:spcBef>
                <a:spcPct val="20000"/>
              </a:spcBef>
              <a:defRPr/>
            </a:pPr>
            <a:endParaRPr lang="en-US" sz="2800" kern="0" dirty="0">
              <a:latin typeface="+mn-lt"/>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p:txBody>
          <a:bodyPr vert="horz" lIns="90488" tIns="44450" rIns="90488" bIns="44450" rtlCol="0" anchor="ctr">
            <a:normAutofit/>
          </a:bodyPr>
          <a:lstStyle/>
          <a:p>
            <a:pPr eaLnBrk="1" hangingPunct="1"/>
            <a:r>
              <a:rPr lang="en-US" sz="4400" dirty="0"/>
              <a:t>FOIA Exemption # 4</a:t>
            </a:r>
            <a:br>
              <a:rPr lang="en-US" sz="2000" dirty="0"/>
            </a:br>
            <a:r>
              <a:rPr lang="en-US" sz="2000" dirty="0"/>
              <a:t>(Continued)</a:t>
            </a:r>
            <a:endParaRPr lang="en-US" sz="4400" dirty="0"/>
          </a:p>
        </p:txBody>
      </p:sp>
      <p:pic>
        <p:nvPicPr>
          <p:cNvPr id="18" name="Content Placeholder 17"/>
          <p:cNvPicPr>
            <a:picLocks noGrp="1" noChangeAspect="1"/>
          </p:cNvPicPr>
          <p:nvPr>
            <p:ph sz="half" idx="2"/>
          </p:nvPr>
        </p:nvPicPr>
        <p:blipFill>
          <a:blip r:embed="rId3"/>
          <a:stretch>
            <a:fillRect/>
          </a:stretch>
        </p:blipFill>
        <p:spPr>
          <a:xfrm>
            <a:off x="6248400" y="2243380"/>
            <a:ext cx="5351462" cy="3493576"/>
          </a:xfrm>
          <a:prstGeom prst="rect">
            <a:avLst/>
          </a:prstGeom>
        </p:spPr>
      </p:pic>
      <p:pic>
        <p:nvPicPr>
          <p:cNvPr id="21" name="Content Placeholder 20"/>
          <p:cNvPicPr>
            <a:picLocks noGrp="1" noChangeAspect="1"/>
          </p:cNvPicPr>
          <p:nvPr>
            <p:ph sz="half" idx="1"/>
          </p:nvPr>
        </p:nvPicPr>
        <p:blipFill>
          <a:blip r:embed="rId4"/>
          <a:stretch>
            <a:fillRect/>
          </a:stretch>
        </p:blipFill>
        <p:spPr>
          <a:xfrm>
            <a:off x="533400" y="2243380"/>
            <a:ext cx="4754562" cy="3505200"/>
          </a:xfrm>
          <a:prstGeom prst="rect">
            <a:avLst/>
          </a:prstGeom>
        </p:spPr>
      </p:pic>
    </p:spTree>
    <p:extLst>
      <p:ext uri="{BB962C8B-B14F-4D97-AF65-F5344CB8AC3E}">
        <p14:creationId xmlns:p14="http://schemas.microsoft.com/office/powerpoint/2010/main" val="1542324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a:xfrm>
            <a:off x="1905000" y="228600"/>
            <a:ext cx="8305800" cy="1371600"/>
          </a:xfrm>
        </p:spPr>
        <p:txBody>
          <a:bodyPr vert="horz" lIns="90488" tIns="44450" rIns="90488" bIns="44450" rtlCol="0" anchor="ctr">
            <a:normAutofit/>
          </a:bodyPr>
          <a:lstStyle/>
          <a:p>
            <a:pPr eaLnBrk="1" hangingPunct="1"/>
            <a:r>
              <a:rPr lang="en-US" sz="4400" dirty="0"/>
              <a:t>FOIA Exemption # 4</a:t>
            </a:r>
            <a:br>
              <a:rPr lang="en-US" sz="4400" dirty="0"/>
            </a:br>
            <a:r>
              <a:rPr lang="en-US" sz="2000" dirty="0"/>
              <a:t>(Continued)</a:t>
            </a:r>
          </a:p>
        </p:txBody>
      </p:sp>
      <p:sp>
        <p:nvSpPr>
          <p:cNvPr id="24579" name="Rectangle 2"/>
          <p:cNvSpPr>
            <a:spLocks noGrp="1" noChangeArrowheads="1"/>
          </p:cNvSpPr>
          <p:nvPr>
            <p:ph idx="1"/>
          </p:nvPr>
        </p:nvSpPr>
        <p:spPr>
          <a:xfrm>
            <a:off x="1916482" y="2133600"/>
            <a:ext cx="8294318" cy="4419600"/>
          </a:xfrm>
        </p:spPr>
        <p:txBody>
          <a:bodyPr>
            <a:normAutofit/>
          </a:bodyPr>
          <a:lstStyle/>
          <a:p>
            <a:pPr eaLnBrk="1" hangingPunct="1">
              <a:buClr>
                <a:srgbClr val="003366"/>
              </a:buClr>
            </a:pPr>
            <a:r>
              <a:rPr lang="en-US" sz="3600" dirty="0"/>
              <a:t>Determining Confidentiality</a:t>
            </a:r>
          </a:p>
          <a:p>
            <a:pPr eaLnBrk="1" hangingPunct="1"/>
            <a:r>
              <a:rPr lang="en-US" sz="3600" dirty="0"/>
              <a:t>Developing the Agency Record</a:t>
            </a:r>
          </a:p>
          <a:p>
            <a:pPr eaLnBrk="1" hangingPunct="1"/>
            <a:r>
              <a:rPr lang="en-US" sz="3600" dirty="0"/>
              <a:t>Submitter Notice</a:t>
            </a:r>
          </a:p>
          <a:p>
            <a:pPr lvl="1"/>
            <a:r>
              <a:rPr lang="en-US" sz="3200" dirty="0"/>
              <a:t> Submitters can often be in a better position than the agency to answer questions relevant to an Exemption 4 inquiry (e.g., whether “information is both customarily and actually treated as private by its owner.”)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5"/>
          <p:cNvSpPr>
            <a:spLocks noGrp="1" noChangeArrowheads="1"/>
          </p:cNvSpPr>
          <p:nvPr>
            <p:ph type="title"/>
          </p:nvPr>
        </p:nvSpPr>
        <p:spPr>
          <a:xfrm>
            <a:off x="1905000" y="152400"/>
            <a:ext cx="8382000" cy="1371600"/>
          </a:xfrm>
        </p:spPr>
        <p:txBody>
          <a:bodyPr vert="horz" lIns="90488" tIns="44450" rIns="90488" bIns="44450" rtlCol="0" anchor="ctr">
            <a:normAutofit/>
          </a:bodyPr>
          <a:lstStyle/>
          <a:p>
            <a:pPr eaLnBrk="1" hangingPunct="1"/>
            <a:r>
              <a:rPr lang="en-US" sz="4400" dirty="0"/>
              <a:t>FOIA Exemption # 5</a:t>
            </a:r>
          </a:p>
        </p:txBody>
      </p:sp>
      <p:sp>
        <p:nvSpPr>
          <p:cNvPr id="25603" name="Rectangle 2"/>
          <p:cNvSpPr>
            <a:spLocks noGrp="1" noChangeArrowheads="1"/>
          </p:cNvSpPr>
          <p:nvPr>
            <p:ph type="body" sz="half" idx="1"/>
          </p:nvPr>
        </p:nvSpPr>
        <p:spPr>
          <a:xfrm>
            <a:off x="1981200" y="2133600"/>
            <a:ext cx="5638800" cy="3962400"/>
          </a:xfrm>
        </p:spPr>
        <p:txBody>
          <a:bodyPr vert="horz" lIns="90488" tIns="44450" rIns="90488" bIns="44450" rtlCol="0">
            <a:normAutofit/>
          </a:bodyPr>
          <a:lstStyle/>
          <a:p>
            <a:pPr>
              <a:buClr>
                <a:srgbClr val="003366"/>
              </a:buClr>
              <a:buNone/>
              <a:tabLst>
                <a:tab pos="857250" algn="l"/>
              </a:tabLst>
            </a:pPr>
            <a:r>
              <a:rPr lang="en-US" sz="3700" b="1" dirty="0"/>
              <a:t>   </a:t>
            </a:r>
            <a:r>
              <a:rPr lang="en-US" dirty="0"/>
              <a:t>Privileged Information:</a:t>
            </a:r>
          </a:p>
          <a:p>
            <a:pPr lvl="1">
              <a:buFontTx/>
              <a:buChar char="•"/>
              <a:tabLst>
                <a:tab pos="857250" algn="l"/>
              </a:tabLst>
            </a:pPr>
            <a:r>
              <a:rPr lang="en-US" dirty="0"/>
              <a:t> Deliberative Process</a:t>
            </a:r>
          </a:p>
          <a:p>
            <a:pPr lvl="1">
              <a:buFontTx/>
              <a:buChar char="•"/>
              <a:tabLst>
                <a:tab pos="857250" algn="l"/>
              </a:tabLst>
            </a:pPr>
            <a:r>
              <a:rPr lang="en-US" dirty="0"/>
              <a:t> Attorney-Client</a:t>
            </a:r>
          </a:p>
          <a:p>
            <a:pPr lvl="1">
              <a:buFontTx/>
              <a:buChar char="•"/>
              <a:tabLst>
                <a:tab pos="857250" algn="l"/>
              </a:tabLst>
            </a:pPr>
            <a:r>
              <a:rPr lang="en-US" dirty="0"/>
              <a:t> Attorney Work-Product</a:t>
            </a:r>
          </a:p>
          <a:p>
            <a:pPr lvl="1">
              <a:buFontTx/>
              <a:buChar char="•"/>
              <a:tabLst>
                <a:tab pos="857250" algn="l"/>
              </a:tabLst>
            </a:pPr>
            <a:r>
              <a:rPr lang="en-US" dirty="0"/>
              <a:t> Confidential Witnesses</a:t>
            </a:r>
          </a:p>
          <a:p>
            <a:pPr lvl="1">
              <a:buFontTx/>
              <a:buChar char="•"/>
              <a:tabLst>
                <a:tab pos="857250" algn="l"/>
              </a:tabLst>
            </a:pPr>
            <a:r>
              <a:rPr lang="en-US" dirty="0"/>
              <a:t> Government Trade Secrets</a:t>
            </a:r>
          </a:p>
          <a:p>
            <a:pPr lvl="1">
              <a:tabLst>
                <a:tab pos="857250" algn="l"/>
              </a:tabLst>
            </a:pPr>
            <a:endParaRPr lang="en-US" sz="33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549" r="4382"/>
          <a:stretch/>
        </p:blipFill>
        <p:spPr>
          <a:xfrm>
            <a:off x="7162801" y="2514600"/>
            <a:ext cx="2667000" cy="1828800"/>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2"/>
          <p:cNvSpPr>
            <a:spLocks noGrp="1" noChangeArrowheads="1"/>
          </p:cNvSpPr>
          <p:nvPr>
            <p:ph type="title"/>
          </p:nvPr>
        </p:nvSpPr>
        <p:spPr>
          <a:xfrm>
            <a:off x="1905000" y="152400"/>
            <a:ext cx="8382000" cy="1371600"/>
          </a:xfrm>
        </p:spPr>
        <p:txBody>
          <a:bodyPr vert="horz" lIns="90488" tIns="44450" rIns="90488" bIns="44450" rtlCol="0" anchor="ctr">
            <a:normAutofit/>
          </a:bodyPr>
          <a:lstStyle/>
          <a:p>
            <a:pPr eaLnBrk="1" hangingPunct="1"/>
            <a:r>
              <a:rPr lang="en-US" sz="4400" dirty="0"/>
              <a:t>FOIA Exemption # 5</a:t>
            </a:r>
          </a:p>
        </p:txBody>
      </p:sp>
      <p:sp>
        <p:nvSpPr>
          <p:cNvPr id="63" name="Rectangle 2"/>
          <p:cNvSpPr>
            <a:spLocks noGrp="1" noChangeArrowheads="1"/>
          </p:cNvSpPr>
          <p:nvPr>
            <p:ph type="body" sz="half" idx="1"/>
          </p:nvPr>
        </p:nvSpPr>
        <p:spPr>
          <a:xfrm>
            <a:off x="2057400" y="1752600"/>
            <a:ext cx="5638800" cy="3962400"/>
          </a:xfrm>
        </p:spPr>
        <p:txBody>
          <a:bodyPr vert="horz" lIns="90488" tIns="44450" rIns="90488" bIns="44450" rtlCol="0">
            <a:normAutofit/>
          </a:bodyPr>
          <a:lstStyle/>
          <a:p>
            <a:pPr>
              <a:buClr>
                <a:srgbClr val="003366"/>
              </a:buClr>
              <a:buNone/>
              <a:tabLst>
                <a:tab pos="857250" algn="l"/>
              </a:tabLst>
            </a:pPr>
            <a:r>
              <a:rPr lang="en-US" sz="3700" b="1" dirty="0"/>
              <a:t>   </a:t>
            </a:r>
            <a:r>
              <a:rPr lang="en-US" dirty="0"/>
              <a:t>Privileged Information:</a:t>
            </a:r>
          </a:p>
          <a:p>
            <a:pPr lvl="1">
              <a:buFontTx/>
              <a:buChar char="•"/>
              <a:tabLst>
                <a:tab pos="857250" algn="l"/>
              </a:tabLst>
            </a:pPr>
            <a:r>
              <a:rPr lang="en-US" dirty="0"/>
              <a:t> Deliberative Process</a:t>
            </a:r>
          </a:p>
          <a:p>
            <a:pPr lvl="1">
              <a:buFontTx/>
              <a:buChar char="•"/>
              <a:tabLst>
                <a:tab pos="857250" algn="l"/>
              </a:tabLst>
            </a:pPr>
            <a:r>
              <a:rPr lang="en-US" dirty="0"/>
              <a:t> Attorney-Client</a:t>
            </a:r>
          </a:p>
          <a:p>
            <a:pPr lvl="1">
              <a:buFontTx/>
              <a:buChar char="•"/>
              <a:tabLst>
                <a:tab pos="857250" algn="l"/>
              </a:tabLst>
            </a:pPr>
            <a:r>
              <a:rPr lang="en-US" dirty="0"/>
              <a:t> Attorney Work-Product</a:t>
            </a:r>
          </a:p>
          <a:p>
            <a:pPr lvl="1">
              <a:buFontTx/>
              <a:buChar char="•"/>
              <a:tabLst>
                <a:tab pos="857250" algn="l"/>
              </a:tabLst>
            </a:pPr>
            <a:r>
              <a:rPr lang="en-US" dirty="0"/>
              <a:t> Confidential Witnesses</a:t>
            </a:r>
          </a:p>
          <a:p>
            <a:pPr lvl="1">
              <a:buFontTx/>
              <a:buChar char="•"/>
              <a:tabLst>
                <a:tab pos="857250" algn="l"/>
              </a:tabLst>
            </a:pPr>
            <a:r>
              <a:rPr lang="en-US" dirty="0"/>
              <a:t> Government Trade Secrets</a:t>
            </a:r>
          </a:p>
          <a:p>
            <a:pPr lvl="1">
              <a:tabLst>
                <a:tab pos="857250" algn="l"/>
              </a:tabLst>
            </a:pPr>
            <a:endParaRPr lang="en-US" sz="3300" dirty="0"/>
          </a:p>
        </p:txBody>
      </p:sp>
      <p:pic>
        <p:nvPicPr>
          <p:cNvPr id="64" name="Picture 63"/>
          <p:cNvPicPr>
            <a:picLocks noChangeAspect="1"/>
          </p:cNvPicPr>
          <p:nvPr/>
        </p:nvPicPr>
        <p:blipFill rotWithShape="1">
          <a:blip r:embed="rId3">
            <a:extLst>
              <a:ext uri="{28A0092B-C50C-407E-A947-70E740481C1C}">
                <a14:useLocalDpi xmlns:a14="http://schemas.microsoft.com/office/drawing/2010/main" val="0"/>
              </a:ext>
            </a:extLst>
          </a:blip>
          <a:srcRect l="7549" r="4382"/>
          <a:stretch/>
        </p:blipFill>
        <p:spPr>
          <a:xfrm>
            <a:off x="7162801" y="2514600"/>
            <a:ext cx="2667000" cy="182880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447800" y="2514600"/>
            <a:ext cx="9627524" cy="990601"/>
          </a:xfrm>
        </p:spPr>
        <p:txBody>
          <a:bodyPr>
            <a:noAutofit/>
          </a:bodyPr>
          <a:lstStyle/>
          <a:p>
            <a:pPr eaLnBrk="1" hangingPunct="1"/>
            <a:r>
              <a:rPr lang="en-US" sz="4800" dirty="0">
                <a:effectLst>
                  <a:outerShdw blurRad="38100" dist="38100" dir="2700000" algn="tl">
                    <a:srgbClr val="000000">
                      <a:alpha val="43137"/>
                    </a:srgbClr>
                  </a:outerShdw>
                </a:effectLst>
              </a:rPr>
              <a:t>Government Information Practices:</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FOIA and The Privacy Act</a:t>
            </a:r>
          </a:p>
        </p:txBody>
      </p:sp>
      <p:pic>
        <p:nvPicPr>
          <p:cNvPr id="1026" name="Picture 2" descr="H:\Photos\GIP.png"/>
          <p:cNvPicPr>
            <a:picLocks noChangeAspect="1" noChangeArrowheads="1"/>
          </p:cNvPicPr>
          <p:nvPr/>
        </p:nvPicPr>
        <p:blipFill>
          <a:blip r:embed="rId3" cstate="screen"/>
          <a:srcRect/>
          <a:stretch>
            <a:fillRect/>
          </a:stretch>
        </p:blipFill>
        <p:spPr bwMode="auto">
          <a:xfrm>
            <a:off x="4652357" y="4191000"/>
            <a:ext cx="2895600" cy="2209800"/>
          </a:xfrm>
          <a:prstGeom prst="rect">
            <a:avLst/>
          </a:prstGeom>
          <a:noFill/>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81200" y="304800"/>
            <a:ext cx="8305800" cy="1447800"/>
          </a:xfrm>
        </p:spPr>
        <p:txBody>
          <a:bodyPr vert="horz" lIns="90488" tIns="44450" rIns="90488" bIns="44450" rtlCol="0" anchor="ctr">
            <a:normAutofit/>
          </a:bodyPr>
          <a:lstStyle/>
          <a:p>
            <a:pPr eaLnBrk="1" hangingPunct="1"/>
            <a:r>
              <a:rPr lang="en-US" sz="4400" dirty="0"/>
              <a:t>FOIA Exemption # 5</a:t>
            </a:r>
            <a:br>
              <a:rPr lang="en-US" sz="3600" dirty="0"/>
            </a:br>
            <a:r>
              <a:rPr lang="en-US" sz="3200" dirty="0"/>
              <a:t>“Deliberative Process Privilege”</a:t>
            </a:r>
          </a:p>
        </p:txBody>
      </p:sp>
      <p:sp>
        <p:nvSpPr>
          <p:cNvPr id="27651" name="Rectangle 3"/>
          <p:cNvSpPr>
            <a:spLocks noGrp="1" noChangeArrowheads="1"/>
          </p:cNvSpPr>
          <p:nvPr>
            <p:ph type="body" sz="half" idx="1"/>
          </p:nvPr>
        </p:nvSpPr>
        <p:spPr>
          <a:xfrm>
            <a:off x="2057400" y="2298526"/>
            <a:ext cx="4267200" cy="4495800"/>
          </a:xfrm>
        </p:spPr>
        <p:txBody>
          <a:bodyPr vert="horz" lIns="90488" tIns="44450" rIns="90488" bIns="44450" rtlCol="0">
            <a:normAutofit/>
          </a:bodyPr>
          <a:lstStyle/>
          <a:p>
            <a:pPr eaLnBrk="1" hangingPunct="1"/>
            <a:r>
              <a:rPr lang="en-US" sz="3800" dirty="0"/>
              <a:t>Generally will not protect facts</a:t>
            </a:r>
          </a:p>
          <a:p>
            <a:pPr eaLnBrk="1" hangingPunct="1"/>
            <a:r>
              <a:rPr lang="en-US" sz="3800" dirty="0"/>
              <a:t>Protects:</a:t>
            </a:r>
            <a:endParaRPr lang="en-US" sz="2800" dirty="0"/>
          </a:p>
          <a:p>
            <a:pPr lvl="1" eaLnBrk="1" hangingPunct="1"/>
            <a:r>
              <a:rPr lang="en-US" sz="3400" dirty="0"/>
              <a:t>Pre-decisional deliberative matters</a:t>
            </a:r>
          </a:p>
          <a:p>
            <a:pPr eaLnBrk="1" hangingPunct="1"/>
            <a:endParaRPr lang="en-US" sz="3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1" y="2819400"/>
            <a:ext cx="2372405" cy="2514600"/>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a:xfrm>
            <a:off x="1981200" y="152400"/>
            <a:ext cx="8305800" cy="1371600"/>
          </a:xfrm>
        </p:spPr>
        <p:txBody>
          <a:bodyPr vert="horz" lIns="90488" tIns="44450" rIns="90488" bIns="44450" rtlCol="0" anchor="ctr">
            <a:normAutofit/>
          </a:bodyPr>
          <a:lstStyle/>
          <a:p>
            <a:pPr eaLnBrk="1" hangingPunct="1"/>
            <a:r>
              <a:rPr lang="en-US" sz="4400" dirty="0"/>
              <a:t>FOIA Exemption # 6</a:t>
            </a:r>
          </a:p>
        </p:txBody>
      </p:sp>
      <p:sp>
        <p:nvSpPr>
          <p:cNvPr id="28675" name="Rectangle 2"/>
          <p:cNvSpPr>
            <a:spLocks noGrp="1" noChangeArrowheads="1"/>
          </p:cNvSpPr>
          <p:nvPr>
            <p:ph type="body" sz="half" idx="1"/>
          </p:nvPr>
        </p:nvSpPr>
        <p:spPr>
          <a:xfrm>
            <a:off x="1828800" y="2057400"/>
            <a:ext cx="7315200" cy="4572000"/>
          </a:xfrm>
        </p:spPr>
        <p:txBody>
          <a:bodyPr vert="horz" lIns="90488" tIns="44450" rIns="90488" bIns="44450" rtlCol="0">
            <a:normAutofit/>
          </a:bodyPr>
          <a:lstStyle/>
          <a:p>
            <a:pPr eaLnBrk="1" hangingPunct="1"/>
            <a:r>
              <a:rPr lang="en-US" sz="4000" dirty="0"/>
              <a:t>Protecting Privacy Interests</a:t>
            </a:r>
            <a:endParaRPr lang="en-US" sz="3600" dirty="0"/>
          </a:p>
          <a:p>
            <a:pPr lvl="1" eaLnBrk="1" hangingPunct="1"/>
            <a:r>
              <a:rPr lang="en-US" sz="3600" dirty="0"/>
              <a:t>Threshold Determination:</a:t>
            </a:r>
          </a:p>
          <a:p>
            <a:pPr lvl="2" eaLnBrk="1" hangingPunct="1"/>
            <a:r>
              <a:rPr lang="en-US" sz="3200" dirty="0"/>
              <a:t>Covered files?</a:t>
            </a:r>
          </a:p>
        </p:txBody>
      </p:sp>
      <p:sp>
        <p:nvSpPr>
          <p:cNvPr id="194617" name="WordArt 57" descr="Personnel,medical, &#10;or similar file?"/>
          <p:cNvSpPr>
            <a:spLocks noChangeArrowheads="1" noChangeShapeType="1" noTextEdit="1"/>
          </p:cNvSpPr>
          <p:nvPr/>
        </p:nvSpPr>
        <p:spPr bwMode="auto">
          <a:xfrm>
            <a:off x="2514600" y="3962400"/>
            <a:ext cx="4038600" cy="2133600"/>
          </a:xfrm>
          <a:prstGeom prst="rect">
            <a:avLst/>
          </a:prstGeom>
          <a:ln>
            <a:noFill/>
          </a:ln>
        </p:spPr>
        <p:txBody>
          <a:bodyPr wrap="none" fromWordArt="1">
            <a:prstTxWarp prst="textSlantUp">
              <a:avLst>
                <a:gd name="adj" fmla="val 36236"/>
              </a:avLst>
            </a:prstTxWarp>
          </a:bodyPr>
          <a:lstStyle/>
          <a:p>
            <a:pPr algn="ctr"/>
            <a:r>
              <a:rPr lang="en-US" sz="3600" kern="10" dirty="0">
                <a:ln w="9525">
                  <a:solidFill>
                    <a:schemeClr val="hlink"/>
                  </a:solidFill>
                  <a:round/>
                  <a:headEnd/>
                  <a:tailEnd/>
                </a:ln>
                <a:solidFill>
                  <a:srgbClr val="000099"/>
                </a:solidFill>
                <a:effectLst>
                  <a:outerShdw dist="53882" dir="2700000" algn="ctr" rotWithShape="0">
                    <a:schemeClr val="bg2"/>
                  </a:outerShdw>
                </a:effectLst>
                <a:latin typeface="Arial Black"/>
              </a:rPr>
              <a:t>Personnel, medical, </a:t>
            </a:r>
          </a:p>
          <a:p>
            <a:pPr algn="ctr"/>
            <a:r>
              <a:rPr lang="en-US" sz="3600" kern="10" dirty="0">
                <a:ln w="9525">
                  <a:solidFill>
                    <a:schemeClr val="hlink"/>
                  </a:solidFill>
                  <a:round/>
                  <a:headEnd/>
                  <a:tailEnd/>
                </a:ln>
                <a:solidFill>
                  <a:srgbClr val="000099"/>
                </a:solidFill>
                <a:effectLst>
                  <a:outerShdw dist="53882" dir="2700000" algn="ctr" rotWithShape="0">
                    <a:schemeClr val="bg2"/>
                  </a:outerShdw>
                </a:effectLst>
                <a:latin typeface="Arial Black"/>
              </a:rPr>
              <a:t>and similar files</a:t>
            </a:r>
          </a:p>
        </p:txBody>
      </p:sp>
      <p:pic>
        <p:nvPicPr>
          <p:cNvPr id="55" name="Picture 54" descr="C:\Users\Michael.Bahm\Desktop\Medical Files.png"/>
          <p:cNvPicPr>
            <a:picLocks noChangeAspect="1" noChangeArrowheads="1"/>
          </p:cNvPicPr>
          <p:nvPr/>
        </p:nvPicPr>
        <p:blipFill>
          <a:blip r:embed="rId3" cstate="print"/>
          <a:srcRect/>
          <a:stretch>
            <a:fillRect/>
          </a:stretch>
        </p:blipFill>
        <p:spPr bwMode="auto">
          <a:xfrm>
            <a:off x="7086600" y="3657600"/>
            <a:ext cx="2667000" cy="1997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0" fill="hold" grpId="0" nodeType="afterEffect">
                                  <p:stCondLst>
                                    <p:cond delay="6000"/>
                                  </p:stCondLst>
                                  <p:childTnLst>
                                    <p:set>
                                      <p:cBhvr>
                                        <p:cTn id="6" dur="1" fill="hold">
                                          <p:stCondLst>
                                            <p:cond delay="499"/>
                                          </p:stCondLst>
                                        </p:cTn>
                                        <p:tgtEl>
                                          <p:spTgt spid="194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title"/>
          </p:nvPr>
        </p:nvSpPr>
        <p:spPr>
          <a:xfrm>
            <a:off x="1981200" y="228600"/>
            <a:ext cx="8305800" cy="1371600"/>
          </a:xfrm>
        </p:spPr>
        <p:txBody>
          <a:bodyPr vert="horz" lIns="90488" tIns="44450" rIns="90488" bIns="44450" rtlCol="0" anchor="ctr">
            <a:normAutofit/>
          </a:bodyPr>
          <a:lstStyle/>
          <a:p>
            <a:pPr eaLnBrk="1" hangingPunct="1"/>
            <a:r>
              <a:rPr lang="en-US" sz="4400" dirty="0"/>
              <a:t>FOIA Exemption # 6</a:t>
            </a:r>
            <a:br>
              <a:rPr lang="en-US" sz="2000" dirty="0"/>
            </a:br>
            <a:r>
              <a:rPr lang="en-US" sz="2000" dirty="0"/>
              <a:t>(Continued)</a:t>
            </a:r>
            <a:endParaRPr lang="en-US" sz="4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1" y="2362200"/>
            <a:ext cx="1987717" cy="1726474"/>
          </a:xfrm>
          <a:prstGeom prst="rect">
            <a:avLst/>
          </a:prstGeom>
        </p:spPr>
      </p:pic>
      <p:sp>
        <p:nvSpPr>
          <p:cNvPr id="5" name="Rectangle 2">
            <a:extLst>
              <a:ext uri="{FF2B5EF4-FFF2-40B4-BE49-F238E27FC236}">
                <a16:creationId xmlns:a16="http://schemas.microsoft.com/office/drawing/2014/main" id="{170AAA11-0507-720C-20AA-C9888A31E3DE}"/>
              </a:ext>
            </a:extLst>
          </p:cNvPr>
          <p:cNvSpPr txBox="1">
            <a:spLocks noChangeArrowheads="1"/>
          </p:cNvSpPr>
          <p:nvPr/>
        </p:nvSpPr>
        <p:spPr>
          <a:xfrm>
            <a:off x="1066800" y="2209800"/>
            <a:ext cx="8305800" cy="4495800"/>
          </a:xfrm>
          <a:prstGeom prst="rect">
            <a:avLst/>
          </a:prstGeom>
        </p:spPr>
        <p:txBody>
          <a:bodyPr vert="horz" lIns="90488" tIns="44450" rIns="90488" bIns="44450" rtlCol="0">
            <a:normAutofit fontScale="925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3200"/>
              <a:t>Protecting Privacy Interests</a:t>
            </a:r>
          </a:p>
          <a:p>
            <a:pPr lvl="1"/>
            <a:r>
              <a:rPr lang="en-US" sz="2800"/>
              <a:t>Threshold Determination:</a:t>
            </a:r>
          </a:p>
          <a:p>
            <a:pPr lvl="2"/>
            <a:r>
              <a:rPr lang="en-US" sz="2800"/>
              <a:t>Covered files?</a:t>
            </a:r>
          </a:p>
          <a:p>
            <a:pPr lvl="1"/>
            <a:r>
              <a:rPr lang="en-US" sz="2800"/>
              <a:t>Balancing Test:</a:t>
            </a:r>
          </a:p>
          <a:p>
            <a:pPr lvl="2"/>
            <a:r>
              <a:rPr lang="en-US" sz="2800"/>
              <a:t>Privacy v. public interest</a:t>
            </a:r>
          </a:p>
          <a:p>
            <a:pPr lvl="2"/>
            <a:r>
              <a:rPr lang="en-US" sz="2800"/>
              <a:t>Strike the balance</a:t>
            </a:r>
          </a:p>
          <a:p>
            <a:r>
              <a:rPr lang="en-US" sz="3200"/>
              <a:t>Public vs. Personal vs. Practical Obscurity</a:t>
            </a:r>
          </a:p>
          <a:p>
            <a:r>
              <a:rPr lang="en-US" sz="3200"/>
              <a:t>CAUTION: FOIA Officers often release </a:t>
            </a:r>
            <a:r>
              <a:rPr lang="en-US" sz="3200" i="1"/>
              <a:t>too much </a:t>
            </a:r>
            <a:r>
              <a:rPr lang="en-US" sz="3200"/>
              <a:t>(especially from AR 15-6 investigations) that should otherwise be exempted under Exemption (b)(6) 0r (b)(7) (law enforcement records – next slide)</a:t>
            </a:r>
            <a:endParaRPr lang="en-US" sz="5400"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title"/>
          </p:nvPr>
        </p:nvSpPr>
        <p:spPr>
          <a:xfrm>
            <a:off x="1981200" y="228600"/>
            <a:ext cx="8305800" cy="1371600"/>
          </a:xfrm>
        </p:spPr>
        <p:txBody>
          <a:bodyPr vert="horz" lIns="90488" tIns="44450" rIns="90488" bIns="44450" rtlCol="0" anchor="ctr">
            <a:normAutofit/>
          </a:bodyPr>
          <a:lstStyle/>
          <a:p>
            <a:pPr eaLnBrk="1" hangingPunct="1"/>
            <a:r>
              <a:rPr lang="en-US" sz="4400" dirty="0"/>
              <a:t>FOIA Exemption # 6</a:t>
            </a:r>
            <a:br>
              <a:rPr lang="en-US" sz="2000" dirty="0"/>
            </a:br>
            <a:r>
              <a:rPr lang="en-US" sz="2000" dirty="0"/>
              <a:t>(Continued)</a:t>
            </a:r>
            <a:endParaRPr lang="en-US" sz="4400" dirty="0"/>
          </a:p>
        </p:txBody>
      </p:sp>
      <p:sp>
        <p:nvSpPr>
          <p:cNvPr id="10" name="Rectangle 2"/>
          <p:cNvSpPr>
            <a:spLocks noGrp="1" noChangeArrowheads="1"/>
          </p:cNvSpPr>
          <p:nvPr>
            <p:ph type="body" sz="half" idx="1"/>
          </p:nvPr>
        </p:nvSpPr>
        <p:spPr>
          <a:xfrm>
            <a:off x="1066800" y="2209800"/>
            <a:ext cx="8305800" cy="4495800"/>
          </a:xfrm>
        </p:spPr>
        <p:txBody>
          <a:bodyPr vert="horz" lIns="90488" tIns="44450" rIns="90488" bIns="44450" rtlCol="0">
            <a:normAutofit fontScale="92500" lnSpcReduction="20000"/>
          </a:bodyPr>
          <a:lstStyle/>
          <a:p>
            <a:pPr eaLnBrk="1" hangingPunct="1"/>
            <a:r>
              <a:rPr lang="en-US" sz="3200" dirty="0"/>
              <a:t>Protecting Privacy Interests</a:t>
            </a:r>
          </a:p>
          <a:p>
            <a:pPr lvl="1" eaLnBrk="1" hangingPunct="1"/>
            <a:r>
              <a:rPr lang="en-US" sz="2800" dirty="0"/>
              <a:t>Threshold Determination:</a:t>
            </a:r>
          </a:p>
          <a:p>
            <a:pPr lvl="2" eaLnBrk="1" hangingPunct="1"/>
            <a:r>
              <a:rPr lang="en-US" sz="2800" dirty="0"/>
              <a:t>Covered files?</a:t>
            </a:r>
          </a:p>
          <a:p>
            <a:pPr lvl="1" eaLnBrk="1" hangingPunct="1"/>
            <a:r>
              <a:rPr lang="en-US" sz="2800" dirty="0"/>
              <a:t>Balancing Test:</a:t>
            </a:r>
          </a:p>
          <a:p>
            <a:pPr lvl="2" eaLnBrk="1" hangingPunct="1"/>
            <a:r>
              <a:rPr lang="en-US" sz="2800" dirty="0"/>
              <a:t>Privacy v. public interest</a:t>
            </a:r>
          </a:p>
          <a:p>
            <a:pPr lvl="2" eaLnBrk="1" hangingPunct="1"/>
            <a:r>
              <a:rPr lang="en-US" sz="2800" dirty="0"/>
              <a:t>Strike the balance</a:t>
            </a:r>
          </a:p>
          <a:p>
            <a:pPr eaLnBrk="1" hangingPunct="1">
              <a:lnSpc>
                <a:spcPct val="90000"/>
              </a:lnSpc>
            </a:pPr>
            <a:r>
              <a:rPr lang="en-US" sz="3200" dirty="0"/>
              <a:t>Public vs. Personal vs. </a:t>
            </a:r>
            <a:r>
              <a:rPr lang="en-US" sz="3200"/>
              <a:t>Practical Obscurity</a:t>
            </a:r>
          </a:p>
          <a:p>
            <a:pPr eaLnBrk="1" hangingPunct="1">
              <a:lnSpc>
                <a:spcPct val="90000"/>
              </a:lnSpc>
            </a:pPr>
            <a:r>
              <a:rPr lang="en-US" sz="3200"/>
              <a:t>CAUTION: FOIA Officers often release </a:t>
            </a:r>
            <a:r>
              <a:rPr lang="en-US" sz="3200" i="1"/>
              <a:t>too much </a:t>
            </a:r>
            <a:r>
              <a:rPr lang="en-US" sz="3200"/>
              <a:t>(especially from AR 15-6 investigations) that should otherwise be exempted under Exemption (b)(6) 0r (b)(7) (law enforcement records – next slide)</a:t>
            </a:r>
            <a:endParaRPr lang="en-US" sz="5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1" y="2362200"/>
            <a:ext cx="1987717" cy="1726474"/>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title"/>
          </p:nvPr>
        </p:nvSpPr>
        <p:spPr>
          <a:xfrm>
            <a:off x="1981200" y="228600"/>
            <a:ext cx="8305800" cy="1219200"/>
          </a:xfrm>
        </p:spPr>
        <p:txBody>
          <a:bodyPr vert="horz" lIns="90488" tIns="44450" rIns="90488" bIns="44450" rtlCol="0" anchor="ctr">
            <a:normAutofit/>
          </a:bodyPr>
          <a:lstStyle/>
          <a:p>
            <a:pPr eaLnBrk="1" hangingPunct="1"/>
            <a:r>
              <a:rPr lang="en-US" sz="4400" dirty="0"/>
              <a:t>FOIA Exemption # 7</a:t>
            </a:r>
          </a:p>
        </p:txBody>
      </p:sp>
      <p:sp>
        <p:nvSpPr>
          <p:cNvPr id="31747" name="Rectangle 2"/>
          <p:cNvSpPr>
            <a:spLocks noGrp="1" noChangeArrowheads="1"/>
          </p:cNvSpPr>
          <p:nvPr>
            <p:ph type="body" sz="half" idx="1"/>
          </p:nvPr>
        </p:nvSpPr>
        <p:spPr>
          <a:xfrm>
            <a:off x="838200" y="2438400"/>
            <a:ext cx="9067800" cy="4419600"/>
          </a:xfrm>
        </p:spPr>
        <p:txBody>
          <a:bodyPr vert="horz" lIns="90488" tIns="44450" rIns="90488" bIns="44450" rtlCol="0">
            <a:normAutofit/>
          </a:bodyPr>
          <a:lstStyle/>
          <a:p>
            <a:pPr eaLnBrk="1" hangingPunct="1">
              <a:buFontTx/>
              <a:buNone/>
            </a:pPr>
            <a:r>
              <a:rPr lang="en-US" sz="4000" dirty="0"/>
              <a:t>Protect Law Enforcement Records:</a:t>
            </a:r>
            <a:endParaRPr lang="en-US" sz="4800" dirty="0"/>
          </a:p>
          <a:p>
            <a:pPr lvl="1"/>
            <a:r>
              <a:rPr lang="en-US" sz="3600" dirty="0"/>
              <a:t>Covers Records or Information</a:t>
            </a:r>
          </a:p>
          <a:p>
            <a:pPr lvl="1"/>
            <a:r>
              <a:rPr lang="en-US" sz="3600" dirty="0"/>
              <a:t>Civil or Criminal</a:t>
            </a:r>
          </a:p>
          <a:p>
            <a:pPr lvl="1"/>
            <a:r>
              <a:rPr lang="en-US" sz="3600" dirty="0"/>
              <a:t>Courts Broadly Interpret Criteria</a:t>
            </a:r>
          </a:p>
          <a:p>
            <a:pPr lvl="1"/>
            <a:r>
              <a:rPr lang="en-US" sz="3600" b="1" dirty="0">
                <a:effectLst>
                  <a:outerShdw blurRad="38100" dist="38100" dir="2700000" algn="tl">
                    <a:srgbClr val="000000">
                      <a:alpha val="43137"/>
                    </a:srgbClr>
                  </a:outerShdw>
                </a:effectLst>
              </a:rPr>
              <a:t>“Sound Legal Basis”</a:t>
            </a:r>
            <a:r>
              <a:rPr lang="en-US" sz="3600" dirty="0"/>
              <a:t>?</a:t>
            </a:r>
          </a:p>
        </p:txBody>
      </p:sp>
      <p:pic>
        <p:nvPicPr>
          <p:cNvPr id="7170" name="Picture 2" descr="H:\Photos\160px-USA_-_Army_CID_Badge.png"/>
          <p:cNvPicPr>
            <a:picLocks noChangeAspect="1" noChangeArrowheads="1"/>
          </p:cNvPicPr>
          <p:nvPr/>
        </p:nvPicPr>
        <p:blipFill>
          <a:blip r:embed="rId3" cstate="screen"/>
          <a:srcRect/>
          <a:stretch>
            <a:fillRect/>
          </a:stretch>
        </p:blipFill>
        <p:spPr bwMode="auto">
          <a:xfrm>
            <a:off x="8686801" y="1752600"/>
            <a:ext cx="1468347" cy="1827062"/>
          </a:xfrm>
          <a:prstGeom prst="rect">
            <a:avLst/>
          </a:prstGeo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457200"/>
            <a:ext cx="8305800" cy="960438"/>
          </a:xfrm>
        </p:spPr>
        <p:txBody>
          <a:bodyPr/>
          <a:lstStyle/>
          <a:p>
            <a:pPr eaLnBrk="1" hangingPunct="1"/>
            <a:r>
              <a:rPr lang="en-US" sz="4400" dirty="0"/>
              <a:t>FOIA Exemption #7</a:t>
            </a:r>
            <a:br>
              <a:rPr lang="en-US" sz="3600" dirty="0"/>
            </a:br>
            <a:r>
              <a:rPr lang="en-US" sz="2000" dirty="0"/>
              <a:t>(continued)</a:t>
            </a:r>
          </a:p>
        </p:txBody>
      </p:sp>
      <p:pic>
        <p:nvPicPr>
          <p:cNvPr id="4" name="Picture 3" descr="H:\Photos\scales.png"/>
          <p:cNvPicPr>
            <a:picLocks noChangeAspect="1" noChangeArrowheads="1"/>
          </p:cNvPicPr>
          <p:nvPr/>
        </p:nvPicPr>
        <p:blipFill>
          <a:blip r:embed="rId3" cstate="screen"/>
          <a:srcRect/>
          <a:stretch>
            <a:fillRect/>
          </a:stretch>
        </p:blipFill>
        <p:spPr bwMode="auto">
          <a:xfrm>
            <a:off x="10263753" y="2133600"/>
            <a:ext cx="1259692" cy="1452563"/>
          </a:xfrm>
          <a:prstGeom prst="rect">
            <a:avLst/>
          </a:prstGeom>
          <a:noFill/>
        </p:spPr>
      </p:pic>
      <p:sp>
        <p:nvSpPr>
          <p:cNvPr id="6" name="Rectangle 3"/>
          <p:cNvSpPr>
            <a:spLocks noGrp="1" noChangeArrowheads="1"/>
          </p:cNvSpPr>
          <p:nvPr>
            <p:ph idx="1"/>
          </p:nvPr>
        </p:nvSpPr>
        <p:spPr>
          <a:xfrm>
            <a:off x="452551" y="2133600"/>
            <a:ext cx="9784080" cy="4206240"/>
          </a:xfrm>
        </p:spPr>
        <p:txBody>
          <a:bodyPr>
            <a:normAutofit lnSpcReduction="10000"/>
          </a:bodyPr>
          <a:lstStyle/>
          <a:p>
            <a:pPr marL="285750" indent="-285750">
              <a:lnSpc>
                <a:spcPct val="80000"/>
              </a:lnSpc>
              <a:buNone/>
            </a:pPr>
            <a:r>
              <a:rPr lang="en-US" sz="2800" b="1" dirty="0"/>
              <a:t>	</a:t>
            </a:r>
            <a:r>
              <a:rPr lang="en-US" sz="2800" dirty="0"/>
              <a:t>Information must meet one of the following six criteria for exemption.  	</a:t>
            </a:r>
          </a:p>
          <a:p>
            <a:pPr marL="1219200" lvl="1" indent="-533400">
              <a:lnSpc>
                <a:spcPct val="80000"/>
              </a:lnSpc>
              <a:buNone/>
            </a:pPr>
            <a:r>
              <a:rPr lang="en-US" sz="2400" dirty="0"/>
              <a:t>1.  Interfere with enforcement proceedings;</a:t>
            </a:r>
          </a:p>
          <a:p>
            <a:pPr marL="1219200" lvl="1" indent="-533400">
              <a:lnSpc>
                <a:spcPct val="80000"/>
              </a:lnSpc>
              <a:buNone/>
            </a:pPr>
            <a:r>
              <a:rPr lang="en-US" sz="2400" dirty="0"/>
              <a:t>2.  Deprivation of right to fair trial or impartial</a:t>
            </a:r>
          </a:p>
          <a:p>
            <a:pPr marL="1219200" lvl="1" indent="-533400">
              <a:lnSpc>
                <a:spcPct val="80000"/>
              </a:lnSpc>
              <a:buNone/>
            </a:pPr>
            <a:r>
              <a:rPr lang="en-US" sz="2400" dirty="0"/>
              <a:t>     adjudication;</a:t>
            </a:r>
          </a:p>
          <a:p>
            <a:pPr marL="1219200" lvl="1" indent="-533400">
              <a:lnSpc>
                <a:spcPct val="80000"/>
              </a:lnSpc>
              <a:buNone/>
            </a:pPr>
            <a:r>
              <a:rPr lang="en-US" sz="2400" dirty="0"/>
              <a:t>3.  Unwarranted invasion of personal privacy;</a:t>
            </a:r>
          </a:p>
          <a:p>
            <a:pPr marL="1219200" lvl="1" indent="-533400">
              <a:lnSpc>
                <a:spcPct val="80000"/>
              </a:lnSpc>
              <a:buNone/>
            </a:pPr>
            <a:r>
              <a:rPr lang="en-US" sz="2400" dirty="0"/>
              <a:t>4.  Disclose identify or information from confidential</a:t>
            </a:r>
          </a:p>
          <a:p>
            <a:pPr marL="1219200" lvl="1" indent="-533400">
              <a:lnSpc>
                <a:spcPct val="80000"/>
              </a:lnSpc>
              <a:buNone/>
            </a:pPr>
            <a:r>
              <a:rPr lang="en-US" sz="2400" dirty="0"/>
              <a:t>     source;</a:t>
            </a:r>
          </a:p>
          <a:p>
            <a:pPr marL="1219200" lvl="1" indent="-533400">
              <a:lnSpc>
                <a:spcPct val="80000"/>
              </a:lnSpc>
              <a:buNone/>
            </a:pPr>
            <a:r>
              <a:rPr lang="en-US" sz="2400" dirty="0"/>
              <a:t>5.  Disclose techniques, procedures or guidelines of</a:t>
            </a:r>
          </a:p>
          <a:p>
            <a:pPr marL="1219200" lvl="1" indent="-533400">
              <a:lnSpc>
                <a:spcPct val="80000"/>
              </a:lnSpc>
              <a:buNone/>
            </a:pPr>
            <a:r>
              <a:rPr lang="en-US" sz="2400" dirty="0"/>
              <a:t>     law enforcement investigations or circumvent</a:t>
            </a:r>
          </a:p>
          <a:p>
            <a:pPr marL="1219200" lvl="1" indent="-533400">
              <a:lnSpc>
                <a:spcPct val="80000"/>
              </a:lnSpc>
              <a:buNone/>
            </a:pPr>
            <a:r>
              <a:rPr lang="en-US" sz="2400" dirty="0"/>
              <a:t>     the law; or</a:t>
            </a:r>
          </a:p>
          <a:p>
            <a:pPr marL="1219200" lvl="1" indent="-533400">
              <a:lnSpc>
                <a:spcPct val="80000"/>
              </a:lnSpc>
              <a:buNone/>
            </a:pPr>
            <a:r>
              <a:rPr lang="en-US" sz="2400" dirty="0"/>
              <a:t>6.  Endanger the life or physical safety of person.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81200" y="457200"/>
            <a:ext cx="8305800" cy="960438"/>
          </a:xfrm>
        </p:spPr>
        <p:txBody>
          <a:bodyPr/>
          <a:lstStyle/>
          <a:p>
            <a:pPr eaLnBrk="1" hangingPunct="1"/>
            <a:r>
              <a:rPr lang="en-US" sz="4400" dirty="0"/>
              <a:t>FOIA Exemption #7</a:t>
            </a:r>
            <a:br>
              <a:rPr lang="en-US" sz="3600" dirty="0"/>
            </a:br>
            <a:r>
              <a:rPr lang="en-US" sz="2000" dirty="0"/>
              <a:t>(continued)</a:t>
            </a:r>
          </a:p>
        </p:txBody>
      </p:sp>
      <p:sp>
        <p:nvSpPr>
          <p:cNvPr id="7" name="Rectangle 3"/>
          <p:cNvSpPr>
            <a:spLocks noGrp="1" noChangeArrowheads="1"/>
          </p:cNvSpPr>
          <p:nvPr>
            <p:ph idx="1"/>
          </p:nvPr>
        </p:nvSpPr>
        <p:spPr>
          <a:xfrm>
            <a:off x="1524000" y="2110636"/>
            <a:ext cx="7338060" cy="4206240"/>
          </a:xfrm>
        </p:spPr>
        <p:txBody>
          <a:bodyPr>
            <a:normAutofit fontScale="92500"/>
          </a:bodyPr>
          <a:lstStyle/>
          <a:p>
            <a:pPr marL="285750" indent="-285750">
              <a:lnSpc>
                <a:spcPct val="80000"/>
              </a:lnSpc>
              <a:buNone/>
            </a:pPr>
            <a:r>
              <a:rPr lang="en-US" sz="2800" b="1" dirty="0"/>
              <a:t>	</a:t>
            </a:r>
            <a:r>
              <a:rPr lang="en-US" sz="2800" dirty="0"/>
              <a:t>Information must meet one of the following six criteria for exemption.  	</a:t>
            </a:r>
          </a:p>
          <a:p>
            <a:pPr marL="1219200" lvl="1" indent="-533400">
              <a:lnSpc>
                <a:spcPct val="80000"/>
              </a:lnSpc>
              <a:buNone/>
            </a:pPr>
            <a:r>
              <a:rPr lang="en-US" sz="2400" dirty="0"/>
              <a:t>1.  Interfere with enforcement proceedings;</a:t>
            </a:r>
          </a:p>
          <a:p>
            <a:pPr marL="1219200" lvl="1" indent="-533400">
              <a:lnSpc>
                <a:spcPct val="80000"/>
              </a:lnSpc>
              <a:buNone/>
            </a:pPr>
            <a:r>
              <a:rPr lang="en-US" sz="2400" dirty="0"/>
              <a:t>2.  Deprivation of right to fair trial or impartial</a:t>
            </a:r>
          </a:p>
          <a:p>
            <a:pPr marL="1219200" lvl="1" indent="-533400">
              <a:lnSpc>
                <a:spcPct val="80000"/>
              </a:lnSpc>
              <a:buNone/>
            </a:pPr>
            <a:r>
              <a:rPr lang="en-US" sz="2400" dirty="0"/>
              <a:t>     adjudication;</a:t>
            </a:r>
          </a:p>
          <a:p>
            <a:pPr marL="1219200" lvl="1" indent="-533400">
              <a:lnSpc>
                <a:spcPct val="80000"/>
              </a:lnSpc>
              <a:buNone/>
            </a:pPr>
            <a:r>
              <a:rPr lang="en-US" sz="2400" dirty="0"/>
              <a:t>3.  Unwarranted invasion of personal privacy;</a:t>
            </a:r>
          </a:p>
          <a:p>
            <a:pPr marL="1219200" lvl="1" indent="-533400">
              <a:lnSpc>
                <a:spcPct val="80000"/>
              </a:lnSpc>
              <a:buNone/>
            </a:pPr>
            <a:r>
              <a:rPr lang="en-US" sz="2400" dirty="0"/>
              <a:t>4.  Disclose identify or information from confidential</a:t>
            </a:r>
          </a:p>
          <a:p>
            <a:pPr marL="1219200" lvl="1" indent="-533400">
              <a:lnSpc>
                <a:spcPct val="80000"/>
              </a:lnSpc>
              <a:buNone/>
            </a:pPr>
            <a:r>
              <a:rPr lang="en-US" sz="2400" dirty="0"/>
              <a:t>     source;</a:t>
            </a:r>
          </a:p>
          <a:p>
            <a:pPr marL="1219200" lvl="1" indent="-533400">
              <a:lnSpc>
                <a:spcPct val="80000"/>
              </a:lnSpc>
              <a:buNone/>
            </a:pPr>
            <a:r>
              <a:rPr lang="en-US" sz="2400" dirty="0"/>
              <a:t>5.  Disclose techniques, procedures or guidelines of</a:t>
            </a:r>
          </a:p>
          <a:p>
            <a:pPr marL="1219200" lvl="1" indent="-533400">
              <a:lnSpc>
                <a:spcPct val="80000"/>
              </a:lnSpc>
              <a:buNone/>
            </a:pPr>
            <a:r>
              <a:rPr lang="en-US" sz="2400" dirty="0"/>
              <a:t>     law enforcement investigations or circumvent</a:t>
            </a:r>
          </a:p>
          <a:p>
            <a:pPr marL="1219200" lvl="1" indent="-533400">
              <a:lnSpc>
                <a:spcPct val="80000"/>
              </a:lnSpc>
              <a:buNone/>
            </a:pPr>
            <a:r>
              <a:rPr lang="en-US" sz="2400" dirty="0"/>
              <a:t>     the law; or</a:t>
            </a:r>
          </a:p>
          <a:p>
            <a:pPr marL="1219200" lvl="1" indent="-533400">
              <a:lnSpc>
                <a:spcPct val="80000"/>
              </a:lnSpc>
              <a:buNone/>
            </a:pPr>
            <a:r>
              <a:rPr lang="en-US" sz="2400" dirty="0"/>
              <a:t>6.  Endanger the life or physical safety of person.</a:t>
            </a:r>
          </a:p>
        </p:txBody>
      </p:sp>
      <p:pic>
        <p:nvPicPr>
          <p:cNvPr id="6147" name="Picture 3" descr="H:\Photos\scales.png"/>
          <p:cNvPicPr>
            <a:picLocks noChangeAspect="1" noChangeArrowheads="1"/>
          </p:cNvPicPr>
          <p:nvPr/>
        </p:nvPicPr>
        <p:blipFill>
          <a:blip r:embed="rId3" cstate="screen"/>
          <a:srcRect/>
          <a:stretch>
            <a:fillRect/>
          </a:stretch>
        </p:blipFill>
        <p:spPr bwMode="auto">
          <a:xfrm>
            <a:off x="8951108" y="2133601"/>
            <a:ext cx="1259692" cy="145256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p:txBody>
          <a:bodyPr vert="horz" lIns="90488" tIns="44450" rIns="90488" bIns="44450" rtlCol="0" anchor="ctr">
            <a:normAutofit/>
          </a:bodyPr>
          <a:lstStyle/>
          <a:p>
            <a:pPr eaLnBrk="1" hangingPunct="1"/>
            <a:r>
              <a:rPr lang="en-US" sz="4400" dirty="0"/>
              <a:t>The GLOMAR Denial</a:t>
            </a:r>
          </a:p>
        </p:txBody>
      </p:sp>
      <p:sp>
        <p:nvSpPr>
          <p:cNvPr id="34819" name="Rectangle 6"/>
          <p:cNvSpPr>
            <a:spLocks noGrp="1" noChangeArrowheads="1"/>
          </p:cNvSpPr>
          <p:nvPr>
            <p:ph type="body" sz="half" idx="1"/>
          </p:nvPr>
        </p:nvSpPr>
        <p:spPr>
          <a:xfrm>
            <a:off x="1962411" y="2133601"/>
            <a:ext cx="4495800" cy="4525963"/>
          </a:xfrm>
        </p:spPr>
        <p:txBody>
          <a:bodyPr/>
          <a:lstStyle/>
          <a:p>
            <a:pPr>
              <a:spcAft>
                <a:spcPct val="20000"/>
              </a:spcAft>
            </a:pPr>
            <a:r>
              <a:rPr lang="en-US" i="1" dirty="0"/>
              <a:t>The Glomar Explorer</a:t>
            </a:r>
          </a:p>
          <a:p>
            <a:pPr>
              <a:spcAft>
                <a:spcPct val="20000"/>
              </a:spcAft>
            </a:pPr>
            <a:r>
              <a:rPr lang="en-US" b="1" u="sng" dirty="0">
                <a:effectLst>
                  <a:outerShdw blurRad="38100" dist="38100" dir="2700000" algn="tl">
                    <a:srgbClr val="000000">
                      <a:alpha val="43137"/>
                    </a:srgbClr>
                  </a:outerShdw>
                </a:effectLst>
              </a:rPr>
              <a:t>Phillippi v. CIA</a:t>
            </a:r>
          </a:p>
          <a:p>
            <a:pPr>
              <a:spcAft>
                <a:spcPct val="20000"/>
              </a:spcAft>
            </a:pPr>
            <a:r>
              <a:rPr lang="en-US" dirty="0"/>
              <a:t>“We can neither confirm nor deny the existence of the records requested”</a:t>
            </a:r>
          </a:p>
          <a:p>
            <a:endParaRPr lang="en-US" dirty="0"/>
          </a:p>
        </p:txBody>
      </p:sp>
      <p:pic>
        <p:nvPicPr>
          <p:cNvPr id="34820" name="Picture 5"/>
          <p:cNvPicPr>
            <a:picLocks noChangeAspect="1" noChangeArrowheads="1"/>
          </p:cNvPicPr>
          <p:nvPr/>
        </p:nvPicPr>
        <p:blipFill>
          <a:blip r:embed="rId3" cstate="screen"/>
          <a:srcRect/>
          <a:stretch>
            <a:fillRect/>
          </a:stretch>
        </p:blipFill>
        <p:spPr bwMode="auto">
          <a:xfrm>
            <a:off x="6477000" y="2438400"/>
            <a:ext cx="3429000" cy="2808288"/>
          </a:xfrm>
          <a:prstGeom prst="rect">
            <a:avLst/>
          </a:prstGeom>
          <a:noFill/>
          <a:ln w="12700" cap="sq">
            <a:noFill/>
            <a:miter lim="800000"/>
            <a:headEnd type="none" w="sm" len="sm"/>
            <a:tailEnd type="none" w="sm" len="sm"/>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5"/>
          <p:cNvSpPr txBox="1">
            <a:spLocks noChangeArrowheads="1"/>
          </p:cNvSpPr>
          <p:nvPr/>
        </p:nvSpPr>
        <p:spPr bwMode="auto">
          <a:xfrm>
            <a:off x="1752600" y="2133601"/>
            <a:ext cx="7886700" cy="4401205"/>
          </a:xfrm>
          <a:prstGeom prst="rect">
            <a:avLst/>
          </a:prstGeom>
          <a:noFill/>
          <a:ln w="12700">
            <a:noFill/>
            <a:miter lim="800000"/>
            <a:headEnd/>
            <a:tailEnd/>
          </a:ln>
        </p:spPr>
        <p:txBody>
          <a:bodyPr wrap="square">
            <a:spAutoFit/>
          </a:bodyPr>
          <a:lstStyle/>
          <a:p>
            <a:pPr marL="571500" indent="-571500" eaLnBrk="0" hangingPunct="0">
              <a:lnSpc>
                <a:spcPct val="70000"/>
              </a:lnSpc>
              <a:spcBef>
                <a:spcPct val="50000"/>
              </a:spcBef>
              <a:buClr>
                <a:schemeClr val="tx1"/>
              </a:buClr>
              <a:buFont typeface="Arial" panose="020B0604020202020204" pitchFamily="34" charset="0"/>
              <a:buChar char="•"/>
            </a:pPr>
            <a:r>
              <a:rPr lang="en-US" sz="4000" dirty="0"/>
              <a:t>Not subject to requirements of the FOIA:</a:t>
            </a:r>
          </a:p>
          <a:p>
            <a:pPr marL="1657350" lvl="2" indent="-742950" eaLnBrk="0" hangingPunct="0">
              <a:lnSpc>
                <a:spcPct val="70000"/>
              </a:lnSpc>
              <a:spcBef>
                <a:spcPct val="50000"/>
              </a:spcBef>
              <a:buClr>
                <a:schemeClr val="tx1"/>
              </a:buClr>
              <a:buFont typeface="+mj-lt"/>
              <a:buAutoNum type="arabicPeriod"/>
            </a:pPr>
            <a:r>
              <a:rPr lang="en-US" sz="3200" dirty="0"/>
              <a:t>Ongoing investigation</a:t>
            </a:r>
          </a:p>
          <a:p>
            <a:pPr marL="1657350" lvl="2" indent="-742950" eaLnBrk="0" hangingPunct="0">
              <a:lnSpc>
                <a:spcPct val="70000"/>
              </a:lnSpc>
              <a:spcBef>
                <a:spcPct val="50000"/>
              </a:spcBef>
              <a:buClr>
                <a:schemeClr val="tx1"/>
              </a:buClr>
              <a:buFont typeface="+mj-lt"/>
              <a:buAutoNum type="arabicPeriod"/>
            </a:pPr>
            <a:r>
              <a:rPr lang="en-US" sz="3200" dirty="0"/>
              <a:t>Informant records</a:t>
            </a:r>
          </a:p>
          <a:p>
            <a:pPr marL="1657350" lvl="2" indent="-742950" eaLnBrk="0" hangingPunct="0">
              <a:lnSpc>
                <a:spcPct val="70000"/>
              </a:lnSpc>
              <a:spcBef>
                <a:spcPct val="50000"/>
              </a:spcBef>
              <a:buClr>
                <a:schemeClr val="tx1"/>
              </a:buClr>
              <a:buFont typeface="+mj-lt"/>
              <a:buAutoNum type="arabicPeriod"/>
            </a:pPr>
            <a:r>
              <a:rPr lang="en-US" sz="3200" dirty="0"/>
              <a:t>Classified FBI records of foreign intelligence or terrorism</a:t>
            </a:r>
          </a:p>
          <a:p>
            <a:pPr marL="571500" lvl="2" indent="-571500" eaLnBrk="0" hangingPunct="0">
              <a:lnSpc>
                <a:spcPct val="70000"/>
              </a:lnSpc>
              <a:spcBef>
                <a:spcPct val="50000"/>
              </a:spcBef>
              <a:buClr>
                <a:schemeClr val="tx1"/>
              </a:buClr>
              <a:buFont typeface="Arial" panose="020B0604020202020204" pitchFamily="34" charset="0"/>
              <a:buChar char="•"/>
            </a:pPr>
            <a:r>
              <a:rPr lang="en-US" sz="3600" dirty="0"/>
              <a:t>Use must be coordinated with DoJ</a:t>
            </a:r>
          </a:p>
          <a:p>
            <a:pPr lvl="2" eaLnBrk="0" hangingPunct="0">
              <a:lnSpc>
                <a:spcPct val="70000"/>
              </a:lnSpc>
              <a:spcBef>
                <a:spcPct val="50000"/>
              </a:spcBef>
              <a:buClr>
                <a:srgbClr val="003366"/>
              </a:buClr>
            </a:pPr>
            <a:endParaRPr lang="en-US" sz="3600" dirty="0"/>
          </a:p>
        </p:txBody>
      </p:sp>
      <p:sp>
        <p:nvSpPr>
          <p:cNvPr id="35843" name="Rectangle 6"/>
          <p:cNvSpPr>
            <a:spLocks noGrp="1" noChangeArrowheads="1"/>
          </p:cNvSpPr>
          <p:nvPr>
            <p:ph type="title"/>
          </p:nvPr>
        </p:nvSpPr>
        <p:spPr>
          <a:xfrm>
            <a:off x="1905000" y="152400"/>
            <a:ext cx="8382000" cy="1295400"/>
          </a:xfrm>
        </p:spPr>
        <p:txBody>
          <a:bodyPr vert="horz" lIns="90488" tIns="44450" rIns="90488" bIns="44450" rtlCol="0" anchor="ctr">
            <a:normAutofit/>
          </a:bodyPr>
          <a:lstStyle/>
          <a:p>
            <a:pPr eaLnBrk="1" hangingPunct="1"/>
            <a:r>
              <a:rPr lang="en-US" sz="4400" dirty="0"/>
              <a:t>FOIA Exclusions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747688" y="360029"/>
            <a:ext cx="8229600" cy="533400"/>
          </a:xfrm>
        </p:spPr>
        <p:txBody>
          <a:bodyPr vert="horz" lIns="90488" tIns="44450" rIns="90488" bIns="44450" rtlCol="0" anchor="ctr">
            <a:normAutofit fontScale="90000"/>
          </a:bodyPr>
          <a:lstStyle/>
          <a:p>
            <a:pPr algn="ctr"/>
            <a:r>
              <a:rPr lang="en-US" sz="3600" b="1" dirty="0"/>
              <a:t>Processing FOIA Requests</a:t>
            </a:r>
            <a:endParaRPr lang="en-US" sz="3600" b="1" i="1" dirty="0"/>
          </a:p>
        </p:txBody>
      </p:sp>
      <p:grpSp>
        <p:nvGrpSpPr>
          <p:cNvPr id="36867" name="Content Placeholder 4"/>
          <p:cNvGrpSpPr>
            <a:grpSpLocks noGrp="1"/>
          </p:cNvGrpSpPr>
          <p:nvPr/>
        </p:nvGrpSpPr>
        <p:grpSpPr bwMode="auto">
          <a:xfrm>
            <a:off x="1524001" y="1295400"/>
            <a:ext cx="8568672" cy="4951609"/>
            <a:chOff x="336" y="279"/>
            <a:chExt cx="4827" cy="3560"/>
          </a:xfrm>
        </p:grpSpPr>
        <p:sp>
          <p:nvSpPr>
            <p:cNvPr id="36868" name="Text Box 5"/>
            <p:cNvSpPr txBox="1">
              <a:spLocks noChangeArrowheads="1"/>
            </p:cNvSpPr>
            <p:nvPr/>
          </p:nvSpPr>
          <p:spPr bwMode="auto">
            <a:xfrm>
              <a:off x="336" y="1899"/>
              <a:ext cx="939" cy="243"/>
            </a:xfrm>
            <a:prstGeom prst="rect">
              <a:avLst/>
            </a:prstGeom>
            <a:solidFill>
              <a:srgbClr val="FFFF00"/>
            </a:solidFill>
            <a:ln w="25400">
              <a:solidFill>
                <a:srgbClr val="000000"/>
              </a:solidFill>
              <a:prstDash val="sysDot"/>
              <a:miter lim="800000"/>
              <a:headEnd/>
              <a:tailEnd/>
            </a:ln>
          </p:spPr>
          <p:txBody>
            <a:bodyPr>
              <a:spAutoFit/>
            </a:bodyPr>
            <a:lstStyle/>
            <a:p>
              <a:pPr algn="ctr">
                <a:spcBef>
                  <a:spcPct val="50000"/>
                </a:spcBef>
              </a:pPr>
              <a:r>
                <a:rPr lang="en-US" sz="1600" b="1" dirty="0">
                  <a:solidFill>
                    <a:srgbClr val="000000"/>
                  </a:solidFill>
                </a:rPr>
                <a:t>Requester</a:t>
              </a:r>
            </a:p>
          </p:txBody>
        </p:sp>
        <p:sp>
          <p:nvSpPr>
            <p:cNvPr id="36869" name="Text Box 6"/>
            <p:cNvSpPr txBox="1">
              <a:spLocks noChangeArrowheads="1"/>
            </p:cNvSpPr>
            <p:nvPr/>
          </p:nvSpPr>
          <p:spPr bwMode="auto">
            <a:xfrm>
              <a:off x="2571" y="807"/>
              <a:ext cx="592" cy="596"/>
            </a:xfrm>
            <a:prstGeom prst="rect">
              <a:avLst/>
            </a:prstGeom>
            <a:noFill/>
            <a:ln w="25400">
              <a:solidFill>
                <a:srgbClr val="000000"/>
              </a:solidFill>
              <a:miter lim="800000"/>
              <a:headEnd/>
              <a:tailEnd/>
            </a:ln>
          </p:spPr>
          <p:txBody>
            <a:bodyPr wrap="square">
              <a:spAutoFit/>
            </a:bodyPr>
            <a:lstStyle/>
            <a:p>
              <a:pPr algn="ctr">
                <a:spcBef>
                  <a:spcPct val="50000"/>
                </a:spcBef>
              </a:pPr>
              <a:r>
                <a:rPr lang="en-US" sz="1200" u="sng" dirty="0">
                  <a:solidFill>
                    <a:srgbClr val="000000"/>
                  </a:solidFill>
                </a:rPr>
                <a:t>Custodian releases </a:t>
              </a:r>
              <a:r>
                <a:rPr lang="en-US" sz="1200" dirty="0">
                  <a:solidFill>
                    <a:srgbClr val="000000"/>
                  </a:solidFill>
                </a:rPr>
                <a:t>all records to Requester</a:t>
              </a:r>
            </a:p>
          </p:txBody>
        </p:sp>
        <p:sp>
          <p:nvSpPr>
            <p:cNvPr id="36870" name="Text Box 7"/>
            <p:cNvSpPr txBox="1">
              <a:spLocks noChangeArrowheads="1"/>
            </p:cNvSpPr>
            <p:nvPr/>
          </p:nvSpPr>
          <p:spPr bwMode="auto">
            <a:xfrm>
              <a:off x="3483" y="699"/>
              <a:ext cx="624" cy="729"/>
            </a:xfrm>
            <a:prstGeom prst="rect">
              <a:avLst/>
            </a:prstGeom>
            <a:noFill/>
            <a:ln w="25400">
              <a:solidFill>
                <a:srgbClr val="000000"/>
              </a:solidFill>
              <a:miter lim="800000"/>
              <a:headEnd/>
              <a:tailEnd/>
            </a:ln>
          </p:spPr>
          <p:txBody>
            <a:bodyPr>
              <a:spAutoFit/>
            </a:bodyPr>
            <a:lstStyle/>
            <a:p>
              <a:pPr algn="ctr">
                <a:spcBef>
                  <a:spcPct val="50000"/>
                </a:spcBef>
              </a:pPr>
              <a:r>
                <a:rPr lang="en-US" sz="1200" u="sng" dirty="0">
                  <a:solidFill>
                    <a:srgbClr val="000000"/>
                  </a:solidFill>
                </a:rPr>
                <a:t>Custodian segregates and releases</a:t>
              </a:r>
              <a:r>
                <a:rPr lang="en-US" sz="1200" dirty="0">
                  <a:solidFill>
                    <a:srgbClr val="000000"/>
                  </a:solidFill>
                </a:rPr>
                <a:t> portions to Requester</a:t>
              </a:r>
            </a:p>
          </p:txBody>
        </p:sp>
        <p:sp>
          <p:nvSpPr>
            <p:cNvPr id="36871" name="Text Box 8"/>
            <p:cNvSpPr txBox="1">
              <a:spLocks noChangeArrowheads="1"/>
            </p:cNvSpPr>
            <p:nvPr/>
          </p:nvSpPr>
          <p:spPr bwMode="auto">
            <a:xfrm>
              <a:off x="4443" y="699"/>
              <a:ext cx="655" cy="729"/>
            </a:xfrm>
            <a:prstGeom prst="rect">
              <a:avLst/>
            </a:prstGeom>
            <a:noFill/>
            <a:ln w="25400">
              <a:solidFill>
                <a:srgbClr val="000000"/>
              </a:solidFill>
              <a:miter lim="800000"/>
              <a:headEnd/>
              <a:tailEnd/>
            </a:ln>
          </p:spPr>
          <p:txBody>
            <a:bodyPr wrap="square">
              <a:spAutoFit/>
            </a:bodyPr>
            <a:lstStyle/>
            <a:p>
              <a:pPr algn="ctr">
                <a:spcBef>
                  <a:spcPct val="50000"/>
                </a:spcBef>
              </a:pPr>
              <a:r>
                <a:rPr lang="en-US" sz="1200" u="sng" dirty="0">
                  <a:solidFill>
                    <a:srgbClr val="000000"/>
                  </a:solidFill>
                </a:rPr>
                <a:t>Custodian withholds release</a:t>
              </a:r>
              <a:r>
                <a:rPr lang="en-US" sz="1200" dirty="0">
                  <a:solidFill>
                    <a:srgbClr val="000000"/>
                  </a:solidFill>
                </a:rPr>
                <a:t> of all records from Requester</a:t>
              </a:r>
            </a:p>
          </p:txBody>
        </p:sp>
        <p:sp>
          <p:nvSpPr>
            <p:cNvPr id="36872" name="Text Box 9"/>
            <p:cNvSpPr txBox="1">
              <a:spLocks noChangeArrowheads="1"/>
            </p:cNvSpPr>
            <p:nvPr/>
          </p:nvSpPr>
          <p:spPr bwMode="auto">
            <a:xfrm>
              <a:off x="411" y="843"/>
              <a:ext cx="912" cy="729"/>
            </a:xfrm>
            <a:prstGeom prst="rect">
              <a:avLst/>
            </a:prstGeom>
            <a:noFill/>
            <a:ln w="25400">
              <a:solidFill>
                <a:srgbClr val="000000"/>
              </a:solidFill>
              <a:miter lim="800000"/>
              <a:headEnd/>
              <a:tailEnd/>
            </a:ln>
          </p:spPr>
          <p:txBody>
            <a:bodyPr>
              <a:spAutoFit/>
            </a:bodyPr>
            <a:lstStyle/>
            <a:p>
              <a:pPr algn="ctr">
                <a:spcBef>
                  <a:spcPct val="50000"/>
                </a:spcBef>
              </a:pPr>
              <a:r>
                <a:rPr lang="en-US" sz="1200" dirty="0">
                  <a:solidFill>
                    <a:srgbClr val="000000"/>
                  </a:solidFill>
                </a:rPr>
                <a:t>STEP 1:  </a:t>
              </a:r>
              <a:r>
                <a:rPr lang="en-US" sz="1200" u="sng" dirty="0">
                  <a:solidFill>
                    <a:srgbClr val="000000"/>
                  </a:solidFill>
                </a:rPr>
                <a:t>Requester makes proper request</a:t>
              </a:r>
              <a:r>
                <a:rPr lang="en-US" sz="1200" dirty="0">
                  <a:solidFill>
                    <a:srgbClr val="000000"/>
                  </a:solidFill>
                </a:rPr>
                <a:t> to proper Custodian of the Record</a:t>
              </a:r>
            </a:p>
          </p:txBody>
        </p:sp>
        <p:sp>
          <p:nvSpPr>
            <p:cNvPr id="36873" name="Text Box 10"/>
            <p:cNvSpPr txBox="1">
              <a:spLocks noChangeArrowheads="1"/>
            </p:cNvSpPr>
            <p:nvPr/>
          </p:nvSpPr>
          <p:spPr bwMode="auto">
            <a:xfrm>
              <a:off x="2811" y="2419"/>
              <a:ext cx="1032" cy="596"/>
            </a:xfrm>
            <a:prstGeom prst="rect">
              <a:avLst/>
            </a:prstGeom>
            <a:noFill/>
            <a:ln w="25400">
              <a:solidFill>
                <a:srgbClr val="000000"/>
              </a:solidFill>
              <a:miter lim="800000"/>
              <a:headEnd/>
              <a:tailEnd/>
            </a:ln>
          </p:spPr>
          <p:txBody>
            <a:bodyPr>
              <a:spAutoFit/>
            </a:bodyPr>
            <a:lstStyle/>
            <a:p>
              <a:pPr algn="ctr">
                <a:spcBef>
                  <a:spcPct val="50000"/>
                </a:spcBef>
              </a:pPr>
              <a:r>
                <a:rPr lang="en-US" sz="1200" dirty="0">
                  <a:solidFill>
                    <a:srgbClr val="000000"/>
                  </a:solidFill>
                </a:rPr>
                <a:t>STEP 5: </a:t>
              </a:r>
              <a:r>
                <a:rPr lang="en-US" sz="1200" u="sng" dirty="0">
                  <a:solidFill>
                    <a:srgbClr val="000000"/>
                  </a:solidFill>
                </a:rPr>
                <a:t>IDA releases</a:t>
              </a:r>
              <a:r>
                <a:rPr lang="en-US" sz="1200" dirty="0">
                  <a:solidFill>
                    <a:srgbClr val="000000"/>
                  </a:solidFill>
                </a:rPr>
                <a:t>  withheld records to Requester </a:t>
              </a:r>
              <a:r>
                <a:rPr lang="en-US" sz="1200" u="sng" dirty="0">
                  <a:solidFill>
                    <a:srgbClr val="000000"/>
                  </a:solidFill>
                </a:rPr>
                <a:t>or denies</a:t>
              </a:r>
              <a:r>
                <a:rPr lang="en-US" sz="1200" dirty="0">
                  <a:solidFill>
                    <a:srgbClr val="000000"/>
                  </a:solidFill>
                </a:rPr>
                <a:t> request</a:t>
              </a:r>
            </a:p>
          </p:txBody>
        </p:sp>
        <p:sp>
          <p:nvSpPr>
            <p:cNvPr id="36874" name="Text Box 11"/>
            <p:cNvSpPr txBox="1">
              <a:spLocks noChangeArrowheads="1"/>
            </p:cNvSpPr>
            <p:nvPr/>
          </p:nvSpPr>
          <p:spPr bwMode="auto">
            <a:xfrm>
              <a:off x="4347" y="2139"/>
              <a:ext cx="816" cy="988"/>
            </a:xfrm>
            <a:prstGeom prst="rect">
              <a:avLst/>
            </a:prstGeom>
            <a:noFill/>
            <a:ln w="25400">
              <a:solidFill>
                <a:srgbClr val="000000"/>
              </a:solidFill>
              <a:miter lim="800000"/>
              <a:headEnd/>
              <a:tailEnd/>
            </a:ln>
          </p:spPr>
          <p:txBody>
            <a:bodyPr wrap="square">
              <a:spAutoFit/>
            </a:bodyPr>
            <a:lstStyle/>
            <a:p>
              <a:pPr algn="ctr">
                <a:spcBef>
                  <a:spcPct val="50000"/>
                </a:spcBef>
              </a:pPr>
              <a:r>
                <a:rPr lang="en-US" sz="1200" dirty="0">
                  <a:solidFill>
                    <a:srgbClr val="000000"/>
                  </a:solidFill>
                </a:rPr>
                <a:t>STEP 4:                 </a:t>
              </a:r>
              <a:r>
                <a:rPr lang="en-US" sz="1200" u="sng" dirty="0">
                  <a:solidFill>
                    <a:srgbClr val="000000"/>
                  </a:solidFill>
                </a:rPr>
                <a:t>Custodian forwards</a:t>
              </a:r>
              <a:r>
                <a:rPr lang="en-US" sz="1200" dirty="0">
                  <a:solidFill>
                    <a:srgbClr val="000000"/>
                  </a:solidFill>
                </a:rPr>
                <a:t> request with withheld records to Initial Denial Authority (IDA)</a:t>
              </a:r>
            </a:p>
          </p:txBody>
        </p:sp>
        <p:sp>
          <p:nvSpPr>
            <p:cNvPr id="36875" name="Text Box 12"/>
            <p:cNvSpPr txBox="1">
              <a:spLocks noChangeArrowheads="1"/>
            </p:cNvSpPr>
            <p:nvPr/>
          </p:nvSpPr>
          <p:spPr bwMode="auto">
            <a:xfrm>
              <a:off x="4123" y="1035"/>
              <a:ext cx="288" cy="199"/>
            </a:xfrm>
            <a:prstGeom prst="rect">
              <a:avLst/>
            </a:prstGeom>
            <a:noFill/>
            <a:ln w="9525">
              <a:noFill/>
              <a:miter lim="800000"/>
              <a:headEnd/>
              <a:tailEnd/>
            </a:ln>
          </p:spPr>
          <p:txBody>
            <a:bodyPr>
              <a:spAutoFit/>
            </a:bodyPr>
            <a:lstStyle/>
            <a:p>
              <a:pPr algn="ctr">
                <a:spcBef>
                  <a:spcPct val="50000"/>
                </a:spcBef>
              </a:pPr>
              <a:r>
                <a:rPr lang="en-US" sz="1200" b="1" dirty="0">
                  <a:solidFill>
                    <a:srgbClr val="000000"/>
                  </a:solidFill>
                </a:rPr>
                <a:t>OR</a:t>
              </a:r>
            </a:p>
          </p:txBody>
        </p:sp>
        <p:sp>
          <p:nvSpPr>
            <p:cNvPr id="36876" name="Text Box 13"/>
            <p:cNvSpPr txBox="1">
              <a:spLocks noChangeArrowheads="1"/>
            </p:cNvSpPr>
            <p:nvPr/>
          </p:nvSpPr>
          <p:spPr bwMode="auto">
            <a:xfrm>
              <a:off x="3163" y="1035"/>
              <a:ext cx="288" cy="199"/>
            </a:xfrm>
            <a:prstGeom prst="rect">
              <a:avLst/>
            </a:prstGeom>
            <a:noFill/>
            <a:ln w="9525">
              <a:noFill/>
              <a:miter lim="800000"/>
              <a:headEnd/>
              <a:tailEnd/>
            </a:ln>
          </p:spPr>
          <p:txBody>
            <a:bodyPr>
              <a:spAutoFit/>
            </a:bodyPr>
            <a:lstStyle/>
            <a:p>
              <a:pPr algn="ctr">
                <a:spcBef>
                  <a:spcPct val="50000"/>
                </a:spcBef>
              </a:pPr>
              <a:r>
                <a:rPr lang="en-US" sz="1200" b="1" dirty="0">
                  <a:solidFill>
                    <a:srgbClr val="000000"/>
                  </a:solidFill>
                </a:rPr>
                <a:t>OR</a:t>
              </a:r>
            </a:p>
          </p:txBody>
        </p:sp>
        <p:sp>
          <p:nvSpPr>
            <p:cNvPr id="36877" name="Text Box 14"/>
            <p:cNvSpPr txBox="1">
              <a:spLocks noChangeArrowheads="1"/>
            </p:cNvSpPr>
            <p:nvPr/>
          </p:nvSpPr>
          <p:spPr bwMode="auto">
            <a:xfrm>
              <a:off x="3851" y="1835"/>
              <a:ext cx="1056" cy="199"/>
            </a:xfrm>
            <a:prstGeom prst="rect">
              <a:avLst/>
            </a:prstGeom>
            <a:noFill/>
            <a:ln w="9525">
              <a:noFill/>
              <a:miter lim="800000"/>
              <a:headEnd/>
              <a:tailEnd/>
            </a:ln>
          </p:spPr>
          <p:txBody>
            <a:bodyPr>
              <a:spAutoFit/>
            </a:bodyPr>
            <a:lstStyle/>
            <a:p>
              <a:pPr algn="ctr">
                <a:spcBef>
                  <a:spcPct val="50000"/>
                </a:spcBef>
              </a:pPr>
              <a:r>
                <a:rPr lang="en-US" sz="1200" i="1" dirty="0">
                  <a:solidFill>
                    <a:srgbClr val="000000"/>
                  </a:solidFill>
                </a:rPr>
                <a:t>Withheld Records</a:t>
              </a:r>
            </a:p>
          </p:txBody>
        </p:sp>
        <p:sp>
          <p:nvSpPr>
            <p:cNvPr id="36878" name="Text Box 15"/>
            <p:cNvSpPr txBox="1">
              <a:spLocks noChangeArrowheads="1"/>
            </p:cNvSpPr>
            <p:nvPr/>
          </p:nvSpPr>
          <p:spPr bwMode="auto">
            <a:xfrm>
              <a:off x="1323" y="1851"/>
              <a:ext cx="1728" cy="199"/>
            </a:xfrm>
            <a:prstGeom prst="rect">
              <a:avLst/>
            </a:prstGeom>
            <a:noFill/>
            <a:ln w="9525">
              <a:noFill/>
              <a:miter lim="800000"/>
              <a:headEnd/>
              <a:tailEnd/>
            </a:ln>
          </p:spPr>
          <p:txBody>
            <a:bodyPr>
              <a:spAutoFit/>
            </a:bodyPr>
            <a:lstStyle/>
            <a:p>
              <a:pPr algn="ctr">
                <a:spcBef>
                  <a:spcPct val="50000"/>
                </a:spcBef>
              </a:pPr>
              <a:r>
                <a:rPr lang="en-US" sz="1200" i="1" dirty="0">
                  <a:solidFill>
                    <a:srgbClr val="000000"/>
                  </a:solidFill>
                </a:rPr>
                <a:t>Released Records</a:t>
              </a:r>
            </a:p>
          </p:txBody>
        </p:sp>
        <p:sp>
          <p:nvSpPr>
            <p:cNvPr id="36879" name="Text Box 16"/>
            <p:cNvSpPr txBox="1">
              <a:spLocks noChangeArrowheads="1"/>
            </p:cNvSpPr>
            <p:nvPr/>
          </p:nvSpPr>
          <p:spPr bwMode="auto">
            <a:xfrm>
              <a:off x="1611" y="795"/>
              <a:ext cx="669" cy="862"/>
            </a:xfrm>
            <a:prstGeom prst="rect">
              <a:avLst/>
            </a:prstGeom>
            <a:noFill/>
            <a:ln w="25400">
              <a:solidFill>
                <a:srgbClr val="000000"/>
              </a:solidFill>
              <a:miter lim="800000"/>
              <a:headEnd/>
              <a:tailEnd/>
            </a:ln>
          </p:spPr>
          <p:txBody>
            <a:bodyPr wrap="square">
              <a:spAutoFit/>
            </a:bodyPr>
            <a:lstStyle/>
            <a:p>
              <a:pPr algn="ctr">
                <a:spcBef>
                  <a:spcPct val="50000"/>
                </a:spcBef>
              </a:pPr>
              <a:r>
                <a:rPr lang="en-US" sz="1200" dirty="0">
                  <a:solidFill>
                    <a:srgbClr val="000000"/>
                  </a:solidFill>
                </a:rPr>
                <a:t>STEP 2: </a:t>
              </a:r>
              <a:r>
                <a:rPr lang="en-US" sz="1200" u="sng" dirty="0">
                  <a:solidFill>
                    <a:srgbClr val="000000"/>
                  </a:solidFill>
                </a:rPr>
                <a:t>Custodian conducts</a:t>
              </a:r>
              <a:r>
                <a:rPr lang="en-US" sz="1200" dirty="0">
                  <a:solidFill>
                    <a:srgbClr val="000000"/>
                  </a:solidFill>
                </a:rPr>
                <a:t> reasonable search for records</a:t>
              </a:r>
            </a:p>
          </p:txBody>
        </p:sp>
        <p:cxnSp>
          <p:nvCxnSpPr>
            <p:cNvPr id="36880" name="AutoShape 17"/>
            <p:cNvCxnSpPr>
              <a:cxnSpLocks noChangeShapeType="1"/>
              <a:stCxn id="36872" idx="3"/>
              <a:endCxn id="36879" idx="1"/>
            </p:cNvCxnSpPr>
            <p:nvPr/>
          </p:nvCxnSpPr>
          <p:spPr bwMode="auto">
            <a:xfrm>
              <a:off x="1323" y="1207"/>
              <a:ext cx="288" cy="19"/>
            </a:xfrm>
            <a:prstGeom prst="straightConnector1">
              <a:avLst/>
            </a:prstGeom>
            <a:noFill/>
            <a:ln w="19050">
              <a:solidFill>
                <a:srgbClr val="000000"/>
              </a:solidFill>
              <a:round/>
              <a:headEnd/>
              <a:tailEnd type="triangle" w="med" len="med"/>
            </a:ln>
          </p:spPr>
        </p:cxnSp>
        <p:cxnSp>
          <p:nvCxnSpPr>
            <p:cNvPr id="36881" name="AutoShape 18"/>
            <p:cNvCxnSpPr>
              <a:cxnSpLocks noChangeShapeType="1"/>
            </p:cNvCxnSpPr>
            <p:nvPr/>
          </p:nvCxnSpPr>
          <p:spPr bwMode="auto">
            <a:xfrm>
              <a:off x="4779" y="1467"/>
              <a:ext cx="0" cy="660"/>
            </a:xfrm>
            <a:prstGeom prst="straightConnector1">
              <a:avLst/>
            </a:prstGeom>
            <a:noFill/>
            <a:ln w="19050">
              <a:solidFill>
                <a:srgbClr val="000000"/>
              </a:solidFill>
              <a:round/>
              <a:headEnd/>
              <a:tailEnd type="triangle" w="med" len="med"/>
            </a:ln>
          </p:spPr>
        </p:cxnSp>
        <p:sp>
          <p:nvSpPr>
            <p:cNvPr id="36882" name="Text Box 19"/>
            <p:cNvSpPr txBox="1">
              <a:spLocks noChangeArrowheads="1"/>
            </p:cNvSpPr>
            <p:nvPr/>
          </p:nvSpPr>
          <p:spPr bwMode="auto">
            <a:xfrm>
              <a:off x="2814" y="459"/>
              <a:ext cx="1992" cy="199"/>
            </a:xfrm>
            <a:prstGeom prst="rect">
              <a:avLst/>
            </a:prstGeom>
            <a:noFill/>
            <a:ln w="9525">
              <a:noFill/>
              <a:miter lim="800000"/>
              <a:headEnd/>
              <a:tailEnd/>
            </a:ln>
          </p:spPr>
          <p:txBody>
            <a:bodyPr>
              <a:spAutoFit/>
            </a:bodyPr>
            <a:lstStyle/>
            <a:p>
              <a:pPr algn="ctr">
                <a:spcBef>
                  <a:spcPct val="50000"/>
                </a:spcBef>
              </a:pPr>
              <a:r>
                <a:rPr lang="en-US" sz="1200" dirty="0">
                  <a:solidFill>
                    <a:srgbClr val="000000"/>
                  </a:solidFill>
                </a:rPr>
                <a:t>STEP 3:</a:t>
              </a:r>
            </a:p>
          </p:txBody>
        </p:sp>
        <p:cxnSp>
          <p:nvCxnSpPr>
            <p:cNvPr id="36883" name="AutoShape 20"/>
            <p:cNvCxnSpPr>
              <a:cxnSpLocks noChangeShapeType="1"/>
            </p:cNvCxnSpPr>
            <p:nvPr/>
          </p:nvCxnSpPr>
          <p:spPr bwMode="auto">
            <a:xfrm>
              <a:off x="2283" y="1179"/>
              <a:ext cx="272" cy="9"/>
            </a:xfrm>
            <a:prstGeom prst="straightConnector1">
              <a:avLst/>
            </a:prstGeom>
            <a:noFill/>
            <a:ln w="19050">
              <a:solidFill>
                <a:srgbClr val="000000"/>
              </a:solidFill>
              <a:round/>
              <a:headEnd/>
              <a:tailEnd type="triangle" w="med" len="med"/>
            </a:ln>
          </p:spPr>
        </p:cxnSp>
        <p:sp>
          <p:nvSpPr>
            <p:cNvPr id="36884" name="Line 21"/>
            <p:cNvSpPr>
              <a:spLocks noChangeShapeType="1"/>
            </p:cNvSpPr>
            <p:nvPr/>
          </p:nvSpPr>
          <p:spPr bwMode="auto">
            <a:xfrm>
              <a:off x="3627" y="1467"/>
              <a:ext cx="0" cy="288"/>
            </a:xfrm>
            <a:prstGeom prst="line">
              <a:avLst/>
            </a:prstGeom>
            <a:noFill/>
            <a:ln w="19050">
              <a:solidFill>
                <a:srgbClr val="008000"/>
              </a:solidFill>
              <a:prstDash val="lgDashDotDot"/>
              <a:round/>
              <a:headEnd/>
              <a:tailEnd type="triangle" w="med" len="med"/>
            </a:ln>
          </p:spPr>
          <p:txBody>
            <a:bodyPr/>
            <a:lstStyle/>
            <a:p>
              <a:endParaRPr lang="en-US" dirty="0"/>
            </a:p>
          </p:txBody>
        </p:sp>
        <p:cxnSp>
          <p:nvCxnSpPr>
            <p:cNvPr id="36885" name="AutoShape 22"/>
            <p:cNvCxnSpPr>
              <a:cxnSpLocks noChangeShapeType="1"/>
            </p:cNvCxnSpPr>
            <p:nvPr/>
          </p:nvCxnSpPr>
          <p:spPr bwMode="auto">
            <a:xfrm rot="5400000">
              <a:off x="1942" y="1087"/>
              <a:ext cx="258" cy="1576"/>
            </a:xfrm>
            <a:prstGeom prst="bentConnector2">
              <a:avLst/>
            </a:prstGeom>
            <a:noFill/>
            <a:ln w="19050">
              <a:solidFill>
                <a:srgbClr val="008000"/>
              </a:solidFill>
              <a:prstDash val="lgDashDotDot"/>
              <a:miter lim="800000"/>
              <a:headEnd/>
              <a:tailEnd type="triangle" w="med" len="med"/>
            </a:ln>
          </p:spPr>
        </p:cxnSp>
        <p:cxnSp>
          <p:nvCxnSpPr>
            <p:cNvPr id="36886" name="AutoShape 23"/>
            <p:cNvCxnSpPr>
              <a:cxnSpLocks noChangeShapeType="1"/>
            </p:cNvCxnSpPr>
            <p:nvPr/>
          </p:nvCxnSpPr>
          <p:spPr bwMode="auto">
            <a:xfrm rot="5400000">
              <a:off x="3003" y="1387"/>
              <a:ext cx="288" cy="960"/>
            </a:xfrm>
            <a:prstGeom prst="bentConnector2">
              <a:avLst/>
            </a:prstGeom>
            <a:noFill/>
            <a:ln w="19050">
              <a:solidFill>
                <a:srgbClr val="008000"/>
              </a:solidFill>
              <a:prstDash val="lgDashDotDot"/>
              <a:miter lim="800000"/>
              <a:headEnd/>
              <a:tailEnd/>
            </a:ln>
          </p:spPr>
        </p:cxnSp>
        <p:sp>
          <p:nvSpPr>
            <p:cNvPr id="36887" name="Line 24"/>
            <p:cNvSpPr>
              <a:spLocks noChangeShapeType="1"/>
            </p:cNvSpPr>
            <p:nvPr/>
          </p:nvSpPr>
          <p:spPr bwMode="auto">
            <a:xfrm flipV="1">
              <a:off x="843" y="1515"/>
              <a:ext cx="0" cy="384"/>
            </a:xfrm>
            <a:prstGeom prst="line">
              <a:avLst/>
            </a:prstGeom>
            <a:noFill/>
            <a:ln w="19050">
              <a:solidFill>
                <a:srgbClr val="000000"/>
              </a:solidFill>
              <a:round/>
              <a:headEnd/>
              <a:tailEnd type="triangle" w="med" len="med"/>
            </a:ln>
          </p:spPr>
          <p:txBody>
            <a:bodyPr/>
            <a:lstStyle/>
            <a:p>
              <a:endParaRPr lang="en-US" dirty="0"/>
            </a:p>
          </p:txBody>
        </p:sp>
        <p:sp>
          <p:nvSpPr>
            <p:cNvPr id="36888" name="Line 25"/>
            <p:cNvSpPr>
              <a:spLocks noChangeShapeType="1"/>
            </p:cNvSpPr>
            <p:nvPr/>
          </p:nvSpPr>
          <p:spPr bwMode="auto">
            <a:xfrm>
              <a:off x="3963" y="1467"/>
              <a:ext cx="0" cy="288"/>
            </a:xfrm>
            <a:prstGeom prst="line">
              <a:avLst/>
            </a:prstGeom>
            <a:noFill/>
            <a:ln w="19050">
              <a:solidFill>
                <a:srgbClr val="000000"/>
              </a:solidFill>
              <a:round/>
              <a:headEnd/>
              <a:tailEnd type="triangle" w="med" len="med"/>
            </a:ln>
          </p:spPr>
          <p:txBody>
            <a:bodyPr/>
            <a:lstStyle/>
            <a:p>
              <a:endParaRPr lang="en-US" dirty="0"/>
            </a:p>
          </p:txBody>
        </p:sp>
        <p:cxnSp>
          <p:nvCxnSpPr>
            <p:cNvPr id="36889" name="AutoShape 26"/>
            <p:cNvCxnSpPr>
              <a:cxnSpLocks noChangeShapeType="1"/>
              <a:stCxn id="36888" idx="1"/>
            </p:cNvCxnSpPr>
            <p:nvPr/>
          </p:nvCxnSpPr>
          <p:spPr bwMode="auto">
            <a:xfrm rot="16200000" flipH="1">
              <a:off x="4251" y="1473"/>
              <a:ext cx="240" cy="816"/>
            </a:xfrm>
            <a:prstGeom prst="bentConnector2">
              <a:avLst/>
            </a:prstGeom>
            <a:noFill/>
            <a:ln w="19050">
              <a:solidFill>
                <a:srgbClr val="000000"/>
              </a:solidFill>
              <a:miter lim="800000"/>
              <a:headEnd/>
              <a:tailEnd/>
            </a:ln>
          </p:spPr>
        </p:cxnSp>
        <p:sp>
          <p:nvSpPr>
            <p:cNvPr id="36890" name="Line 27"/>
            <p:cNvSpPr>
              <a:spLocks noChangeShapeType="1"/>
            </p:cNvSpPr>
            <p:nvPr/>
          </p:nvSpPr>
          <p:spPr bwMode="auto">
            <a:xfrm flipH="1">
              <a:off x="3867" y="2667"/>
              <a:ext cx="480" cy="0"/>
            </a:xfrm>
            <a:prstGeom prst="line">
              <a:avLst/>
            </a:prstGeom>
            <a:noFill/>
            <a:ln w="19050">
              <a:solidFill>
                <a:srgbClr val="000000"/>
              </a:solidFill>
              <a:round/>
              <a:headEnd/>
              <a:tailEnd type="triangle" w="med" len="med"/>
            </a:ln>
          </p:spPr>
          <p:txBody>
            <a:bodyPr/>
            <a:lstStyle/>
            <a:p>
              <a:endParaRPr lang="en-US" dirty="0"/>
            </a:p>
          </p:txBody>
        </p:sp>
        <p:sp>
          <p:nvSpPr>
            <p:cNvPr id="36891" name="Text Box 28"/>
            <p:cNvSpPr txBox="1">
              <a:spLocks noChangeArrowheads="1"/>
            </p:cNvSpPr>
            <p:nvPr/>
          </p:nvSpPr>
          <p:spPr bwMode="auto">
            <a:xfrm>
              <a:off x="1099" y="2256"/>
              <a:ext cx="1200" cy="871"/>
            </a:xfrm>
            <a:prstGeom prst="rect">
              <a:avLst/>
            </a:prstGeom>
            <a:noFill/>
            <a:ln w="25400">
              <a:solidFill>
                <a:srgbClr val="000000"/>
              </a:solidFill>
              <a:miter lim="800000"/>
              <a:headEnd/>
              <a:tailEnd/>
            </a:ln>
          </p:spPr>
          <p:txBody>
            <a:bodyPr wrap="square">
              <a:spAutoFit/>
            </a:bodyPr>
            <a:lstStyle/>
            <a:p>
              <a:pPr algn="ctr">
                <a:spcBef>
                  <a:spcPct val="50000"/>
                </a:spcBef>
              </a:pPr>
              <a:r>
                <a:rPr lang="en-US" sz="1200" dirty="0">
                  <a:solidFill>
                    <a:srgbClr val="000000"/>
                  </a:solidFill>
                </a:rPr>
                <a:t>STEP 6: (Within 90 days of IDA decision)                  </a:t>
              </a:r>
              <a:r>
                <a:rPr lang="en-US" sz="1200" u="sng" dirty="0">
                  <a:solidFill>
                    <a:srgbClr val="000000"/>
                  </a:solidFill>
                </a:rPr>
                <a:t>Requester files appeal to Service Secretary </a:t>
              </a:r>
              <a:r>
                <a:rPr lang="en-US" sz="1200" dirty="0">
                  <a:solidFill>
                    <a:srgbClr val="000000"/>
                  </a:solidFill>
                </a:rPr>
                <a:t>(Delegated to the Office of General Counsel)</a:t>
              </a:r>
            </a:p>
          </p:txBody>
        </p:sp>
        <p:sp>
          <p:nvSpPr>
            <p:cNvPr id="36892" name="Line 29"/>
            <p:cNvSpPr>
              <a:spLocks noChangeShapeType="1"/>
            </p:cNvSpPr>
            <p:nvPr/>
          </p:nvSpPr>
          <p:spPr bwMode="auto">
            <a:xfrm>
              <a:off x="795" y="2139"/>
              <a:ext cx="0" cy="528"/>
            </a:xfrm>
            <a:prstGeom prst="line">
              <a:avLst/>
            </a:prstGeom>
            <a:noFill/>
            <a:ln w="19050">
              <a:solidFill>
                <a:srgbClr val="000000"/>
              </a:solidFill>
              <a:round/>
              <a:headEnd/>
              <a:tailEnd type="triangle" w="med" len="med"/>
            </a:ln>
          </p:spPr>
          <p:txBody>
            <a:bodyPr/>
            <a:lstStyle/>
            <a:p>
              <a:endParaRPr lang="en-US" dirty="0"/>
            </a:p>
          </p:txBody>
        </p:sp>
        <p:sp>
          <p:nvSpPr>
            <p:cNvPr id="36893" name="Text Box 30"/>
            <p:cNvSpPr txBox="1">
              <a:spLocks noChangeArrowheads="1"/>
            </p:cNvSpPr>
            <p:nvPr/>
          </p:nvSpPr>
          <p:spPr bwMode="auto">
            <a:xfrm>
              <a:off x="594" y="3372"/>
              <a:ext cx="2073" cy="464"/>
            </a:xfrm>
            <a:prstGeom prst="rect">
              <a:avLst/>
            </a:prstGeom>
            <a:noFill/>
            <a:ln w="25400">
              <a:solidFill>
                <a:srgbClr val="000000"/>
              </a:solidFill>
              <a:miter lim="800000"/>
              <a:headEnd/>
              <a:tailEnd/>
            </a:ln>
          </p:spPr>
          <p:txBody>
            <a:bodyPr wrap="square">
              <a:spAutoFit/>
            </a:bodyPr>
            <a:lstStyle/>
            <a:p>
              <a:pPr algn="ctr">
                <a:spcBef>
                  <a:spcPct val="50000"/>
                </a:spcBef>
              </a:pPr>
              <a:r>
                <a:rPr lang="en-US" sz="1200" dirty="0">
                  <a:solidFill>
                    <a:srgbClr val="000000"/>
                  </a:solidFill>
                </a:rPr>
                <a:t>STEP 7: (20 days from receipt of appeal)                                          </a:t>
              </a:r>
              <a:r>
                <a:rPr lang="en-US" sz="1200" u="sng" dirty="0">
                  <a:solidFill>
                    <a:srgbClr val="000000"/>
                  </a:solidFill>
                </a:rPr>
                <a:t>General Counsel grants</a:t>
              </a:r>
              <a:r>
                <a:rPr lang="en-US" sz="1200" dirty="0">
                  <a:solidFill>
                    <a:srgbClr val="000000"/>
                  </a:solidFill>
                </a:rPr>
                <a:t> appeal and releases records or </a:t>
              </a:r>
              <a:r>
                <a:rPr lang="en-US" sz="1200" u="sng" dirty="0">
                  <a:solidFill>
                    <a:srgbClr val="000000"/>
                  </a:solidFill>
                </a:rPr>
                <a:t>denies </a:t>
              </a:r>
              <a:r>
                <a:rPr lang="en-US" sz="1200" dirty="0">
                  <a:solidFill>
                    <a:srgbClr val="000000"/>
                  </a:solidFill>
                </a:rPr>
                <a:t>appeal </a:t>
              </a:r>
            </a:p>
          </p:txBody>
        </p:sp>
        <p:sp>
          <p:nvSpPr>
            <p:cNvPr id="36894" name="Line 31"/>
            <p:cNvSpPr>
              <a:spLocks noChangeShapeType="1"/>
            </p:cNvSpPr>
            <p:nvPr/>
          </p:nvSpPr>
          <p:spPr bwMode="auto">
            <a:xfrm>
              <a:off x="699" y="2139"/>
              <a:ext cx="13" cy="1209"/>
            </a:xfrm>
            <a:prstGeom prst="line">
              <a:avLst/>
            </a:prstGeom>
            <a:noFill/>
            <a:ln w="19050">
              <a:solidFill>
                <a:srgbClr val="000000"/>
              </a:solidFill>
              <a:round/>
              <a:headEnd/>
              <a:tailEnd type="triangle" w="med" len="med"/>
            </a:ln>
          </p:spPr>
          <p:txBody>
            <a:bodyPr/>
            <a:lstStyle/>
            <a:p>
              <a:endParaRPr lang="en-US" dirty="0"/>
            </a:p>
          </p:txBody>
        </p:sp>
        <p:sp>
          <p:nvSpPr>
            <p:cNvPr id="36895" name="Text Box 32"/>
            <p:cNvSpPr txBox="1">
              <a:spLocks noChangeArrowheads="1"/>
            </p:cNvSpPr>
            <p:nvPr/>
          </p:nvSpPr>
          <p:spPr bwMode="auto">
            <a:xfrm>
              <a:off x="2841" y="3375"/>
              <a:ext cx="1890" cy="464"/>
            </a:xfrm>
            <a:prstGeom prst="rect">
              <a:avLst/>
            </a:prstGeom>
            <a:noFill/>
            <a:ln w="25400">
              <a:solidFill>
                <a:srgbClr val="000000"/>
              </a:solidFill>
              <a:miter lim="800000"/>
              <a:headEnd/>
              <a:tailEnd/>
            </a:ln>
          </p:spPr>
          <p:txBody>
            <a:bodyPr>
              <a:spAutoFit/>
            </a:bodyPr>
            <a:lstStyle/>
            <a:p>
              <a:pPr algn="ctr">
                <a:spcBef>
                  <a:spcPct val="50000"/>
                </a:spcBef>
              </a:pPr>
              <a:r>
                <a:rPr lang="en-US" sz="1200" dirty="0">
                  <a:solidFill>
                    <a:srgbClr val="000000"/>
                  </a:solidFill>
                </a:rPr>
                <a:t>STEP 8: (6 year statute of limitation)                  </a:t>
              </a:r>
              <a:r>
                <a:rPr lang="en-US" sz="1200" u="sng" dirty="0">
                  <a:solidFill>
                    <a:srgbClr val="000000"/>
                  </a:solidFill>
                </a:rPr>
                <a:t>Requester files suit </a:t>
              </a:r>
              <a:r>
                <a:rPr lang="en-US" sz="1200" dirty="0">
                  <a:solidFill>
                    <a:srgbClr val="000000"/>
                  </a:solidFill>
                </a:rPr>
                <a:t>in District </a:t>
              </a:r>
              <a:r>
                <a:rPr lang="en-US" sz="1200">
                  <a:solidFill>
                    <a:srgbClr val="000000"/>
                  </a:solidFill>
                </a:rPr>
                <a:t>Court  (</a:t>
              </a:r>
              <a:r>
                <a:rPr lang="en-US" sz="1200" dirty="0">
                  <a:solidFill>
                    <a:srgbClr val="000000"/>
                  </a:solidFill>
                </a:rPr>
                <a:t>DC, residence, agency location)</a:t>
              </a:r>
            </a:p>
          </p:txBody>
        </p:sp>
        <p:cxnSp>
          <p:nvCxnSpPr>
            <p:cNvPr id="36896" name="AutoShape 33"/>
            <p:cNvCxnSpPr>
              <a:cxnSpLocks noChangeShapeType="1"/>
              <a:stCxn id="36894" idx="1"/>
              <a:endCxn id="36895" idx="2"/>
            </p:cNvCxnSpPr>
            <p:nvPr/>
          </p:nvCxnSpPr>
          <p:spPr bwMode="auto">
            <a:xfrm rot="16200000" flipH="1">
              <a:off x="2004" y="2057"/>
              <a:ext cx="491" cy="3074"/>
            </a:xfrm>
            <a:prstGeom prst="bentConnector5">
              <a:avLst>
                <a:gd name="adj1" fmla="val -33473"/>
                <a:gd name="adj2" fmla="val -6686"/>
                <a:gd name="adj3" fmla="val 133473"/>
              </a:avLst>
            </a:prstGeom>
            <a:noFill/>
            <a:ln w="19050">
              <a:solidFill>
                <a:srgbClr val="000000"/>
              </a:solidFill>
              <a:miter lim="800000"/>
              <a:headEnd/>
              <a:tailEnd type="triangle" w="med" len="med"/>
            </a:ln>
          </p:spPr>
        </p:cxnSp>
        <p:sp>
          <p:nvSpPr>
            <p:cNvPr id="36897" name="Line 34"/>
            <p:cNvSpPr>
              <a:spLocks noChangeShapeType="1"/>
            </p:cNvSpPr>
            <p:nvPr/>
          </p:nvSpPr>
          <p:spPr bwMode="auto">
            <a:xfrm flipH="1">
              <a:off x="1728" y="3024"/>
              <a:ext cx="0" cy="336"/>
            </a:xfrm>
            <a:prstGeom prst="line">
              <a:avLst/>
            </a:prstGeom>
            <a:noFill/>
            <a:ln w="19050">
              <a:solidFill>
                <a:srgbClr val="000000"/>
              </a:solidFill>
              <a:round/>
              <a:headEnd/>
              <a:tailEnd type="triangle" w="med" len="med"/>
            </a:ln>
          </p:spPr>
          <p:txBody>
            <a:bodyPr/>
            <a:lstStyle/>
            <a:p>
              <a:endParaRPr lang="en-US" dirty="0"/>
            </a:p>
          </p:txBody>
        </p:sp>
        <p:sp>
          <p:nvSpPr>
            <p:cNvPr id="36898" name="Line 35"/>
            <p:cNvSpPr>
              <a:spLocks noChangeShapeType="1"/>
            </p:cNvSpPr>
            <p:nvPr/>
          </p:nvSpPr>
          <p:spPr bwMode="auto">
            <a:xfrm flipV="1">
              <a:off x="2395" y="2004"/>
              <a:ext cx="0" cy="1344"/>
            </a:xfrm>
            <a:prstGeom prst="line">
              <a:avLst/>
            </a:prstGeom>
            <a:noFill/>
            <a:ln w="19050">
              <a:solidFill>
                <a:srgbClr val="008000"/>
              </a:solidFill>
              <a:prstDash val="lgDashDotDot"/>
              <a:round/>
              <a:headEnd/>
              <a:tailEnd type="triangle" w="med" len="med"/>
            </a:ln>
          </p:spPr>
          <p:txBody>
            <a:bodyPr/>
            <a:lstStyle/>
            <a:p>
              <a:endParaRPr lang="en-US" dirty="0"/>
            </a:p>
          </p:txBody>
        </p:sp>
        <p:sp>
          <p:nvSpPr>
            <p:cNvPr id="36899" name="Line 36"/>
            <p:cNvSpPr>
              <a:spLocks noChangeShapeType="1"/>
            </p:cNvSpPr>
            <p:nvPr/>
          </p:nvSpPr>
          <p:spPr bwMode="auto">
            <a:xfrm flipV="1">
              <a:off x="3331" y="1995"/>
              <a:ext cx="0" cy="432"/>
            </a:xfrm>
            <a:prstGeom prst="line">
              <a:avLst/>
            </a:prstGeom>
            <a:noFill/>
            <a:ln w="19050">
              <a:solidFill>
                <a:srgbClr val="008000"/>
              </a:solidFill>
              <a:prstDash val="lgDashDotDot"/>
              <a:round/>
              <a:headEnd/>
              <a:tailEnd type="triangle" w="med" len="med"/>
            </a:ln>
          </p:spPr>
          <p:txBody>
            <a:bodyPr/>
            <a:lstStyle/>
            <a:p>
              <a:endParaRPr lang="en-US" dirty="0"/>
            </a:p>
          </p:txBody>
        </p:sp>
        <p:sp>
          <p:nvSpPr>
            <p:cNvPr id="36900" name="Rectangle 37"/>
            <p:cNvSpPr>
              <a:spLocks noChangeArrowheads="1"/>
            </p:cNvSpPr>
            <p:nvPr/>
          </p:nvSpPr>
          <p:spPr bwMode="auto">
            <a:xfrm>
              <a:off x="2731" y="279"/>
              <a:ext cx="2157" cy="221"/>
            </a:xfrm>
            <a:prstGeom prst="rect">
              <a:avLst/>
            </a:prstGeom>
            <a:noFill/>
            <a:ln w="9525">
              <a:noFill/>
              <a:miter lim="800000"/>
              <a:headEnd/>
              <a:tailEnd/>
            </a:ln>
          </p:spPr>
          <p:txBody>
            <a:bodyPr wrap="none">
              <a:spAutoFit/>
            </a:bodyPr>
            <a:lstStyle/>
            <a:p>
              <a:pPr>
                <a:spcBef>
                  <a:spcPct val="50000"/>
                </a:spcBef>
              </a:pPr>
              <a:r>
                <a:rPr lang="en-US" sz="1400" b="1" dirty="0">
                  <a:solidFill>
                    <a:srgbClr val="000000"/>
                  </a:solidFill>
                </a:rPr>
                <a:t>(20 working days from receipt of request)</a:t>
              </a:r>
            </a:p>
          </p:txBody>
        </p:sp>
        <p:sp>
          <p:nvSpPr>
            <p:cNvPr id="36901" name="Line 38"/>
            <p:cNvSpPr>
              <a:spLocks noChangeShapeType="1"/>
            </p:cNvSpPr>
            <p:nvPr/>
          </p:nvSpPr>
          <p:spPr bwMode="auto">
            <a:xfrm>
              <a:off x="816" y="2667"/>
              <a:ext cx="288" cy="0"/>
            </a:xfrm>
            <a:prstGeom prst="line">
              <a:avLst/>
            </a:prstGeom>
            <a:noFill/>
            <a:ln w="9525">
              <a:solidFill>
                <a:srgbClr val="000000"/>
              </a:solidFill>
              <a:round/>
              <a:headEnd/>
              <a:tailEnd type="triangle" w="med" len="med"/>
            </a:ln>
          </p:spPr>
          <p:txBody>
            <a:bodyPr/>
            <a:lstStyle/>
            <a:p>
              <a:endParaRPr lang="en-US" dirty="0"/>
            </a:p>
          </p:txBody>
        </p:sp>
        <p:sp>
          <p:nvSpPr>
            <p:cNvPr id="36902" name="Line 39"/>
            <p:cNvSpPr>
              <a:spLocks noChangeShapeType="1"/>
            </p:cNvSpPr>
            <p:nvPr/>
          </p:nvSpPr>
          <p:spPr bwMode="auto">
            <a:xfrm>
              <a:off x="2859" y="1473"/>
              <a:ext cx="0" cy="288"/>
            </a:xfrm>
            <a:prstGeom prst="line">
              <a:avLst/>
            </a:prstGeom>
            <a:noFill/>
            <a:ln w="19050">
              <a:solidFill>
                <a:srgbClr val="008000"/>
              </a:solidFill>
              <a:prstDash val="lgDashDotDot"/>
              <a:round/>
              <a:headEnd/>
              <a:tailEnd type="triangle" w="med" len="med"/>
            </a:ln>
          </p:spPr>
          <p:txBody>
            <a:bodyPr/>
            <a:lstStyle/>
            <a:p>
              <a:endParaRPr lang="en-US" dirty="0"/>
            </a:p>
          </p:txBody>
        </p:sp>
        <p:sp>
          <p:nvSpPr>
            <p:cNvPr id="36903" name="Line 40"/>
            <p:cNvSpPr>
              <a:spLocks noChangeShapeType="1"/>
            </p:cNvSpPr>
            <p:nvPr/>
          </p:nvSpPr>
          <p:spPr bwMode="auto">
            <a:xfrm flipH="1">
              <a:off x="2805" y="555"/>
              <a:ext cx="768" cy="0"/>
            </a:xfrm>
            <a:prstGeom prst="line">
              <a:avLst/>
            </a:prstGeom>
            <a:noFill/>
            <a:ln w="9525">
              <a:solidFill>
                <a:srgbClr val="000000"/>
              </a:solidFill>
              <a:round/>
              <a:headEnd/>
              <a:tailEnd/>
            </a:ln>
          </p:spPr>
          <p:txBody>
            <a:bodyPr/>
            <a:lstStyle/>
            <a:p>
              <a:endParaRPr lang="en-US" dirty="0"/>
            </a:p>
          </p:txBody>
        </p:sp>
        <p:sp>
          <p:nvSpPr>
            <p:cNvPr id="36904" name="Line 41"/>
            <p:cNvSpPr>
              <a:spLocks noChangeShapeType="1"/>
            </p:cNvSpPr>
            <p:nvPr/>
          </p:nvSpPr>
          <p:spPr bwMode="auto">
            <a:xfrm flipH="1">
              <a:off x="4044" y="552"/>
              <a:ext cx="768" cy="0"/>
            </a:xfrm>
            <a:prstGeom prst="line">
              <a:avLst/>
            </a:prstGeom>
            <a:noFill/>
            <a:ln w="9525">
              <a:solidFill>
                <a:srgbClr val="000000"/>
              </a:solidFill>
              <a:round/>
              <a:headEnd/>
              <a:tailEnd/>
            </a:ln>
          </p:spPr>
          <p:txBody>
            <a:bodyPr/>
            <a:lstStyle/>
            <a:p>
              <a:endParaRPr lang="en-US" dirty="0"/>
            </a:p>
          </p:txBody>
        </p:sp>
        <p:sp>
          <p:nvSpPr>
            <p:cNvPr id="36906" name="Line 43"/>
            <p:cNvSpPr>
              <a:spLocks noChangeShapeType="1"/>
            </p:cNvSpPr>
            <p:nvPr/>
          </p:nvSpPr>
          <p:spPr bwMode="auto">
            <a:xfrm>
              <a:off x="4809" y="549"/>
              <a:ext cx="0" cy="144"/>
            </a:xfrm>
            <a:prstGeom prst="line">
              <a:avLst/>
            </a:prstGeom>
            <a:noFill/>
            <a:ln w="9525">
              <a:solidFill>
                <a:srgbClr val="000000"/>
              </a:solidFill>
              <a:round/>
              <a:headEnd/>
              <a:tailEnd/>
            </a:ln>
          </p:spPr>
          <p:txBody>
            <a:bodyPr/>
            <a:lstStyle/>
            <a:p>
              <a:endParaRPr lang="en-US" dirty="0"/>
            </a:p>
          </p:txBody>
        </p:sp>
        <p:sp>
          <p:nvSpPr>
            <p:cNvPr id="36907" name="Line 44"/>
            <p:cNvSpPr>
              <a:spLocks noChangeShapeType="1"/>
            </p:cNvSpPr>
            <p:nvPr/>
          </p:nvSpPr>
          <p:spPr bwMode="auto">
            <a:xfrm>
              <a:off x="2802" y="555"/>
              <a:ext cx="0" cy="240"/>
            </a:xfrm>
            <a:prstGeom prst="line">
              <a:avLst/>
            </a:prstGeom>
            <a:noFill/>
            <a:ln w="9525">
              <a:solidFill>
                <a:srgbClr val="000000"/>
              </a:solidFill>
              <a:round/>
              <a:headEnd/>
              <a:tailEnd/>
            </a:ln>
          </p:spPr>
          <p:txBody>
            <a:bodyPr/>
            <a:lstStyle/>
            <a:p>
              <a:endParaRPr lang="en-US" dirty="0"/>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4400" dirty="0"/>
              <a:t>References</a:t>
            </a:r>
          </a:p>
        </p:txBody>
      </p:sp>
      <p:sp>
        <p:nvSpPr>
          <p:cNvPr id="10243" name="Rectangle 3"/>
          <p:cNvSpPr>
            <a:spLocks noGrp="1" noChangeArrowheads="1"/>
          </p:cNvSpPr>
          <p:nvPr>
            <p:ph idx="1"/>
          </p:nvPr>
        </p:nvSpPr>
        <p:spPr>
          <a:xfrm>
            <a:off x="1675359" y="1981200"/>
            <a:ext cx="8839200" cy="4876800"/>
          </a:xfrm>
        </p:spPr>
        <p:txBody>
          <a:bodyPr>
            <a:normAutofit/>
          </a:bodyPr>
          <a:lstStyle/>
          <a:p>
            <a:pPr eaLnBrk="1" hangingPunct="1"/>
            <a:r>
              <a:rPr lang="en-US" sz="2400" dirty="0"/>
              <a:t>5 U.S.C. 552, The Freedom of Information Act (as amended)</a:t>
            </a:r>
          </a:p>
          <a:p>
            <a:pPr eaLnBrk="1" hangingPunct="1"/>
            <a:r>
              <a:rPr lang="en-US" sz="2400" dirty="0"/>
              <a:t>5 U.S.C. 552a, The Privacy Act (1974)</a:t>
            </a:r>
          </a:p>
          <a:p>
            <a:pPr eaLnBrk="1" hangingPunct="1"/>
            <a:r>
              <a:rPr lang="en-US" sz="2400" dirty="0"/>
              <a:t>32 C.F.R. Part 286, Department of Defense (DoD) Freedom of Information Act (FOIA) Program (5Jan17)</a:t>
            </a:r>
          </a:p>
          <a:p>
            <a:r>
              <a:rPr lang="en-US" sz="2400"/>
              <a:t>DoD Directive 5400.11, DoD FOIA Program (5Apr19)</a:t>
            </a:r>
          </a:p>
          <a:p>
            <a:r>
              <a:rPr lang="en-US" sz="2400"/>
              <a:t>DoD </a:t>
            </a:r>
            <a:r>
              <a:rPr lang="en-US" sz="2400" dirty="0"/>
              <a:t>Instruction 5400.11, DoD Privacy and Civil Liberties Program (29 Jan 19)</a:t>
            </a:r>
          </a:p>
          <a:p>
            <a:pPr eaLnBrk="1" hangingPunct="1"/>
            <a:r>
              <a:rPr lang="en-US" sz="2400" dirty="0"/>
              <a:t>DoD Manual 5400.07, DoD FOIA Program (25Jan17)</a:t>
            </a:r>
          </a:p>
          <a:p>
            <a:pPr eaLnBrk="1" hangingPunct="1"/>
            <a:r>
              <a:rPr lang="en-US" sz="2400" dirty="0"/>
              <a:t>AR 25-22, The Army Privacy Program (22Dec16)</a:t>
            </a:r>
          </a:p>
          <a:p>
            <a:pPr eaLnBrk="1" hangingPunct="1"/>
            <a:r>
              <a:rPr lang="en-US" sz="2400" dirty="0"/>
              <a:t>AR 25-55, The Department of the Army FOIA Program (19Oct20)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057400" y="457200"/>
            <a:ext cx="8229600" cy="838200"/>
          </a:xfrm>
        </p:spPr>
        <p:txBody>
          <a:bodyPr vert="horz" lIns="90488" tIns="44450" rIns="90488" bIns="44450" rtlCol="0" anchor="ctr">
            <a:normAutofit/>
          </a:bodyPr>
          <a:lstStyle/>
          <a:p>
            <a:pPr eaLnBrk="1" hangingPunct="1"/>
            <a:r>
              <a:rPr lang="en-US" sz="4400" dirty="0"/>
              <a:t>Fees and Fee Waivers</a:t>
            </a:r>
          </a:p>
        </p:txBody>
      </p:sp>
      <p:sp>
        <p:nvSpPr>
          <p:cNvPr id="37891" name="Rectangle 3"/>
          <p:cNvSpPr>
            <a:spLocks noGrp="1" noChangeArrowheads="1"/>
          </p:cNvSpPr>
          <p:nvPr>
            <p:ph idx="1"/>
          </p:nvPr>
        </p:nvSpPr>
        <p:spPr>
          <a:xfrm>
            <a:off x="1981200" y="2057400"/>
            <a:ext cx="7543800" cy="4572000"/>
          </a:xfrm>
        </p:spPr>
        <p:txBody>
          <a:bodyPr vert="horz" lIns="90488" tIns="44450" rIns="90488" bIns="44450" rtlCol="0">
            <a:normAutofit/>
          </a:bodyPr>
          <a:lstStyle/>
          <a:p>
            <a:pPr eaLnBrk="1" hangingPunct="1"/>
            <a:r>
              <a:rPr lang="en-US" sz="2400" dirty="0"/>
              <a:t>Agencies may charge appropriate fees for processing FOIA requests</a:t>
            </a:r>
          </a:p>
          <a:p>
            <a:pPr eaLnBrk="1" hangingPunct="1"/>
            <a:r>
              <a:rPr lang="en-US" sz="2400" dirty="0"/>
              <a:t>Amount of fees depend upon class of requestor</a:t>
            </a:r>
          </a:p>
          <a:p>
            <a:pPr lvl="1" eaLnBrk="1" hangingPunct="1"/>
            <a:r>
              <a:rPr lang="en-US" sz="2400" b="1" dirty="0">
                <a:effectLst>
                  <a:outerShdw blurRad="38100" dist="38100" dir="2700000" algn="tl">
                    <a:srgbClr val="000000">
                      <a:alpha val="43137"/>
                    </a:srgbClr>
                  </a:outerShdw>
                </a:effectLst>
              </a:rPr>
              <a:t>First</a:t>
            </a:r>
            <a:r>
              <a:rPr lang="en-US" sz="2400" dirty="0"/>
              <a:t> - Most favored category:  (1) educational or noncommercial scientific institutions (whose purpose is scholarly or scientific research) or (2) representatives of the news media </a:t>
            </a:r>
          </a:p>
          <a:p>
            <a:pPr lvl="1" eaLnBrk="1" hangingPunct="1"/>
            <a:r>
              <a:rPr lang="en-US" sz="2400" b="1" dirty="0">
                <a:effectLst>
                  <a:outerShdw blurRad="38100" dist="38100" dir="2700000" algn="tl">
                    <a:srgbClr val="000000">
                      <a:alpha val="43137"/>
                    </a:srgbClr>
                  </a:outerShdw>
                </a:effectLst>
              </a:rPr>
              <a:t>Second </a:t>
            </a:r>
            <a:r>
              <a:rPr lang="en-US" sz="2400" dirty="0"/>
              <a:t>- Least favored category:  requesters of records for commercial use</a:t>
            </a:r>
          </a:p>
          <a:p>
            <a:pPr lvl="1" eaLnBrk="1" hangingPunct="1"/>
            <a:r>
              <a:rPr lang="en-US" sz="2400" b="1" dirty="0">
                <a:effectLst>
                  <a:outerShdw blurRad="38100" dist="38100" dir="2700000" algn="tl">
                    <a:srgbClr val="000000">
                      <a:alpha val="43137"/>
                    </a:srgbClr>
                  </a:outerShdw>
                </a:effectLst>
              </a:rPr>
              <a:t>Third category -  </a:t>
            </a:r>
            <a:r>
              <a:rPr lang="en-US" sz="2400" dirty="0"/>
              <a:t>All other requesters</a:t>
            </a:r>
          </a:p>
          <a:p>
            <a:pPr lvl="1" eaLnBrk="1" hangingPunct="1"/>
            <a:endParaRPr lang="en-US" sz="2000" dirty="0"/>
          </a:p>
          <a:p>
            <a:pPr lvl="1" eaLnBrk="1" hangingPunct="1"/>
            <a:endParaRPr lang="en-US" dirty="0"/>
          </a:p>
        </p:txBody>
      </p:sp>
      <p:pic>
        <p:nvPicPr>
          <p:cNvPr id="5" name="Picture 1" descr="H:\Photos\imagesCAAYI80I.jpg"/>
          <p:cNvPicPr>
            <a:picLocks noChangeAspect="1" noChangeArrowheads="1"/>
          </p:cNvPicPr>
          <p:nvPr/>
        </p:nvPicPr>
        <p:blipFill>
          <a:blip r:embed="rId3" cstate="print"/>
          <a:srcRect/>
          <a:stretch>
            <a:fillRect/>
          </a:stretch>
        </p:blipFill>
        <p:spPr bwMode="auto">
          <a:xfrm>
            <a:off x="8153400" y="5181601"/>
            <a:ext cx="1828800" cy="1216983"/>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981200" y="381000"/>
            <a:ext cx="8229600" cy="1143000"/>
          </a:xfrm>
        </p:spPr>
        <p:txBody>
          <a:bodyPr/>
          <a:lstStyle/>
          <a:p>
            <a:pPr eaLnBrk="1" hangingPunct="1"/>
            <a:r>
              <a:rPr lang="en-US" sz="4400" dirty="0"/>
              <a:t>Nuts &amp; Bolts Issues</a:t>
            </a:r>
          </a:p>
        </p:txBody>
      </p:sp>
      <p:sp>
        <p:nvSpPr>
          <p:cNvPr id="38915" name="Rectangle 3"/>
          <p:cNvSpPr>
            <a:spLocks noGrp="1" noChangeArrowheads="1"/>
          </p:cNvSpPr>
          <p:nvPr>
            <p:ph idx="1"/>
          </p:nvPr>
        </p:nvSpPr>
        <p:spPr>
          <a:xfrm>
            <a:off x="2057400" y="1828800"/>
            <a:ext cx="8229600" cy="1828800"/>
          </a:xfrm>
        </p:spPr>
        <p:txBody>
          <a:bodyPr/>
          <a:lstStyle/>
          <a:p>
            <a:pPr marL="537210" indent="-571500">
              <a:buFont typeface="Arial" panose="020B0604020202020204" pitchFamily="34" charset="0"/>
              <a:buChar char="•"/>
            </a:pPr>
            <a:r>
              <a:rPr lang="en-US" sz="4000" dirty="0"/>
              <a:t> Requests for Unit Rosters</a:t>
            </a:r>
          </a:p>
          <a:p>
            <a:pPr marL="537210" indent="-571500">
              <a:buFont typeface="Arial" panose="020B0604020202020204" pitchFamily="34" charset="0"/>
              <a:buChar char="•"/>
            </a:pPr>
            <a:r>
              <a:rPr lang="en-US" sz="4000" dirty="0"/>
              <a:t> Small group of individuals</a:t>
            </a:r>
          </a:p>
          <a:p>
            <a:pPr marL="537210" indent="-571500">
              <a:buFont typeface="Arial" panose="020B0604020202020204" pitchFamily="34" charset="0"/>
              <a:buChar char="•"/>
            </a:pPr>
            <a:endParaRPr lang="en-US" sz="4000" dirty="0"/>
          </a:p>
          <a:p>
            <a:pPr marL="537210" indent="-571500">
              <a:buFont typeface="Arial" panose="020B0604020202020204" pitchFamily="34" charset="0"/>
              <a:buChar char="•"/>
            </a:pPr>
            <a:endParaRPr lang="en-US" sz="4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159" y="3429000"/>
            <a:ext cx="2539682" cy="253968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1828800" y="396875"/>
            <a:ext cx="8534400" cy="1143000"/>
          </a:xfrm>
        </p:spPr>
        <p:txBody>
          <a:bodyPr/>
          <a:lstStyle/>
          <a:p>
            <a:pPr>
              <a:lnSpc>
                <a:spcPct val="75000"/>
              </a:lnSpc>
              <a:defRPr/>
            </a:pPr>
            <a:r>
              <a:rPr lang="en-US" sz="4400" dirty="0">
                <a:latin typeface="+mn-lt"/>
              </a:rPr>
              <a:t>The Privacy Act of 1974</a:t>
            </a:r>
          </a:p>
        </p:txBody>
      </p:sp>
      <p:sp>
        <p:nvSpPr>
          <p:cNvPr id="39939" name="Rectangle 3"/>
          <p:cNvSpPr>
            <a:spLocks noGrp="1" noChangeArrowheads="1"/>
          </p:cNvSpPr>
          <p:nvPr>
            <p:ph idx="1"/>
          </p:nvPr>
        </p:nvSpPr>
        <p:spPr>
          <a:xfrm>
            <a:off x="2286000" y="1905000"/>
            <a:ext cx="7696200" cy="4114800"/>
          </a:xfrm>
        </p:spPr>
        <p:txBody>
          <a:bodyPr/>
          <a:lstStyle/>
          <a:p>
            <a:pPr>
              <a:spcAft>
                <a:spcPct val="20000"/>
              </a:spcAft>
            </a:pPr>
            <a:r>
              <a:rPr lang="en-US" dirty="0"/>
              <a:t>Enacted in 1974</a:t>
            </a:r>
            <a:endParaRPr lang="en-US" dirty="0">
              <a:cs typeface="Times New Roman" pitchFamily="18" charset="0"/>
            </a:endParaRPr>
          </a:p>
          <a:p>
            <a:pPr>
              <a:spcAft>
                <a:spcPct val="20000"/>
              </a:spcAft>
            </a:pPr>
            <a:r>
              <a:rPr lang="en-US" dirty="0"/>
              <a:t>5 United States Code </a:t>
            </a:r>
            <a:r>
              <a:rPr lang="en-US" dirty="0">
                <a:cs typeface="Times New Roman" pitchFamily="18" charset="0"/>
              </a:rPr>
              <a:t>§ 552a</a:t>
            </a:r>
          </a:p>
          <a:p>
            <a:pPr>
              <a:spcAft>
                <a:spcPct val="20000"/>
              </a:spcAft>
            </a:pPr>
            <a:r>
              <a:rPr lang="en-US" dirty="0">
                <a:cs typeface="Times New Roman" pitchFamily="18" charset="0"/>
              </a:rPr>
              <a:t>Balance the government’s need to maintain information about individuals with individuals’ privacy rights </a:t>
            </a:r>
          </a:p>
          <a:p>
            <a:pPr>
              <a:spcAft>
                <a:spcPct val="20000"/>
              </a:spcAft>
            </a:pPr>
            <a:r>
              <a:rPr lang="en-US" dirty="0">
                <a:cs typeface="Times New Roman" pitchFamily="18" charset="0"/>
              </a:rPr>
              <a:t>Ensure no “secret files” are kept</a:t>
            </a:r>
          </a:p>
          <a:p>
            <a:pPr>
              <a:spcAft>
                <a:spcPct val="20000"/>
              </a:spcAft>
            </a:pPr>
            <a:endParaRPr lang="en-US" sz="3000"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81200" y="457200"/>
            <a:ext cx="8305800" cy="762000"/>
          </a:xfrm>
        </p:spPr>
        <p:txBody>
          <a:bodyPr vert="horz" lIns="90488" tIns="44450" rIns="90488" bIns="44450" rtlCol="0" anchor="ctr">
            <a:normAutofit/>
          </a:bodyPr>
          <a:lstStyle/>
          <a:p>
            <a:pPr eaLnBrk="1" hangingPunct="1"/>
            <a:r>
              <a:rPr lang="en-US" sz="4400" dirty="0"/>
              <a:t>Privacy Act Key Concepts</a:t>
            </a:r>
          </a:p>
        </p:txBody>
      </p:sp>
      <p:sp>
        <p:nvSpPr>
          <p:cNvPr id="40963" name="Rectangle 6"/>
          <p:cNvSpPr>
            <a:spLocks noGrp="1" noChangeArrowheads="1"/>
          </p:cNvSpPr>
          <p:nvPr>
            <p:ph idx="1"/>
          </p:nvPr>
        </p:nvSpPr>
        <p:spPr>
          <a:xfrm>
            <a:off x="1981200" y="2133600"/>
            <a:ext cx="8153400" cy="4419600"/>
          </a:xfrm>
        </p:spPr>
        <p:txBody>
          <a:bodyPr vert="horz" lIns="90488" tIns="44450" rIns="90488" bIns="44450" rtlCol="0">
            <a:normAutofit/>
          </a:bodyPr>
          <a:lstStyle/>
          <a:p>
            <a:pPr>
              <a:spcAft>
                <a:spcPct val="20000"/>
              </a:spcAft>
            </a:pPr>
            <a:r>
              <a:rPr lang="en-US" sz="2800" dirty="0"/>
              <a:t>Restrict disclosure of personal information maintained by agencies</a:t>
            </a:r>
          </a:p>
          <a:p>
            <a:pPr>
              <a:spcAft>
                <a:spcPct val="20000"/>
              </a:spcAft>
            </a:pPr>
            <a:r>
              <a:rPr lang="en-US" sz="2800" dirty="0"/>
              <a:t>Allow individuals access to records about themselves</a:t>
            </a:r>
          </a:p>
          <a:p>
            <a:pPr>
              <a:spcAft>
                <a:spcPct val="20000"/>
              </a:spcAft>
            </a:pPr>
            <a:r>
              <a:rPr lang="en-US" sz="2800" dirty="0"/>
              <a:t>Allow individuals ability to amend records about themselves</a:t>
            </a:r>
          </a:p>
          <a:p>
            <a:pPr>
              <a:spcAft>
                <a:spcPct val="20000"/>
              </a:spcAft>
            </a:pPr>
            <a:r>
              <a:rPr lang="en-US" sz="2800" dirty="0"/>
              <a:t>Establish fair collection, maintenance, and dissemination practices</a:t>
            </a:r>
          </a:p>
          <a:p>
            <a:pPr eaLnBrk="1" hangingPunct="1"/>
            <a:endParaRPr lang="en-US"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81200" y="457200"/>
            <a:ext cx="8305800" cy="762000"/>
          </a:xfrm>
        </p:spPr>
        <p:txBody>
          <a:bodyPr vert="horz" lIns="90488" tIns="44450" rIns="90488" bIns="44450" rtlCol="0" anchor="ctr">
            <a:normAutofit fontScale="90000"/>
          </a:bodyPr>
          <a:lstStyle/>
          <a:p>
            <a:pPr eaLnBrk="1" hangingPunct="1"/>
            <a:r>
              <a:rPr lang="en-US" sz="4400" dirty="0"/>
              <a:t>Factors Affecting Applicability</a:t>
            </a:r>
          </a:p>
        </p:txBody>
      </p:sp>
      <p:sp>
        <p:nvSpPr>
          <p:cNvPr id="41987" name="Rectangle 6"/>
          <p:cNvSpPr>
            <a:spLocks noGrp="1" noChangeArrowheads="1"/>
          </p:cNvSpPr>
          <p:nvPr>
            <p:ph idx="1"/>
          </p:nvPr>
        </p:nvSpPr>
        <p:spPr>
          <a:xfrm>
            <a:off x="1981200" y="1905000"/>
            <a:ext cx="5943600" cy="4419600"/>
          </a:xfrm>
        </p:spPr>
        <p:txBody>
          <a:bodyPr vert="horz" lIns="90488" tIns="44450" rIns="90488" bIns="44450" rtlCol="0">
            <a:normAutofit/>
          </a:bodyPr>
          <a:lstStyle/>
          <a:p>
            <a:pPr>
              <a:lnSpc>
                <a:spcPct val="90000"/>
              </a:lnSpc>
              <a:spcAft>
                <a:spcPct val="20000"/>
              </a:spcAft>
            </a:pPr>
            <a:r>
              <a:rPr lang="en-US" sz="2600" dirty="0"/>
              <a:t>Applies to </a:t>
            </a:r>
            <a:r>
              <a:rPr lang="en-US" sz="2600" dirty="0">
                <a:latin typeface="Blue Highway" pitchFamily="2" charset="0"/>
              </a:rPr>
              <a:t>“</a:t>
            </a:r>
            <a:r>
              <a:rPr lang="en-US" sz="2600" dirty="0"/>
              <a:t>agency</a:t>
            </a:r>
            <a:r>
              <a:rPr lang="en-US" sz="2600" dirty="0">
                <a:latin typeface="Blue Highway" pitchFamily="2" charset="0"/>
              </a:rPr>
              <a:t>”</a:t>
            </a:r>
            <a:r>
              <a:rPr lang="en-US" sz="2600" dirty="0"/>
              <a:t> </a:t>
            </a:r>
            <a:r>
              <a:rPr lang="en-US" sz="2600" dirty="0">
                <a:latin typeface="Blue Highway" pitchFamily="2" charset="0"/>
              </a:rPr>
              <a:t>“</a:t>
            </a:r>
            <a:r>
              <a:rPr lang="en-US" sz="2600" dirty="0"/>
              <a:t>records</a:t>
            </a:r>
            <a:r>
              <a:rPr lang="en-US" sz="2600" dirty="0">
                <a:latin typeface="Blue Highway" pitchFamily="2" charset="0"/>
              </a:rPr>
              <a:t>”</a:t>
            </a:r>
            <a:r>
              <a:rPr lang="en-US" sz="2600" dirty="0"/>
              <a:t> relating to an </a:t>
            </a:r>
            <a:r>
              <a:rPr lang="en-US" sz="2600" dirty="0">
                <a:latin typeface="Blue Highway" pitchFamily="2" charset="0"/>
              </a:rPr>
              <a:t>“</a:t>
            </a:r>
            <a:r>
              <a:rPr lang="en-US" sz="2600" dirty="0"/>
              <a:t>individual</a:t>
            </a:r>
            <a:r>
              <a:rPr lang="en-US" sz="2600" dirty="0">
                <a:latin typeface="Blue Highway" pitchFamily="2" charset="0"/>
              </a:rPr>
              <a:t>”</a:t>
            </a:r>
            <a:r>
              <a:rPr lang="en-US" sz="2600" dirty="0"/>
              <a:t> maintained within a </a:t>
            </a:r>
            <a:r>
              <a:rPr lang="en-US" sz="2600" dirty="0">
                <a:latin typeface="Blue Highway" pitchFamily="2" charset="0"/>
              </a:rPr>
              <a:t>“</a:t>
            </a:r>
            <a:r>
              <a:rPr lang="en-US" sz="2600" dirty="0"/>
              <a:t>system of records</a:t>
            </a:r>
            <a:r>
              <a:rPr lang="en-US" sz="2600" dirty="0">
                <a:latin typeface="Blue Highway" pitchFamily="2" charset="0"/>
              </a:rPr>
              <a:t>”</a:t>
            </a:r>
            <a:endParaRPr lang="en-US" sz="2600" dirty="0"/>
          </a:p>
          <a:p>
            <a:pPr lvl="1">
              <a:lnSpc>
                <a:spcPct val="90000"/>
              </a:lnSpc>
              <a:spcAft>
                <a:spcPct val="20000"/>
              </a:spcAft>
            </a:pPr>
            <a:r>
              <a:rPr lang="en-US" sz="2400" b="1" i="1" dirty="0">
                <a:solidFill>
                  <a:srgbClr val="FFFF00"/>
                </a:solidFill>
                <a:effectLst>
                  <a:outerShdw blurRad="38100" dist="38100" dir="2700000" algn="tl">
                    <a:srgbClr val="000000">
                      <a:alpha val="43137"/>
                    </a:srgbClr>
                  </a:outerShdw>
                </a:effectLst>
              </a:rPr>
              <a:t>Record</a:t>
            </a:r>
            <a:r>
              <a:rPr lang="en-US" sz="2400" b="1" i="1" dirty="0">
                <a:solidFill>
                  <a:schemeClr val="tx1">
                    <a:lumMod val="50000"/>
                  </a:schemeClr>
                </a:solidFill>
              </a:rPr>
              <a:t> </a:t>
            </a:r>
            <a:r>
              <a:rPr lang="en-US" sz="2400" dirty="0">
                <a:latin typeface="Blue Highway" pitchFamily="2" charset="0"/>
              </a:rPr>
              <a:t>–</a:t>
            </a:r>
            <a:r>
              <a:rPr lang="en-US" sz="2400" dirty="0"/>
              <a:t> personal information about an individual</a:t>
            </a:r>
          </a:p>
          <a:p>
            <a:pPr lvl="1">
              <a:lnSpc>
                <a:spcPct val="90000"/>
              </a:lnSpc>
              <a:spcAft>
                <a:spcPct val="20000"/>
              </a:spcAft>
            </a:pPr>
            <a:r>
              <a:rPr lang="en-US" sz="2400" b="1" i="1" dirty="0">
                <a:solidFill>
                  <a:srgbClr val="FFFF00"/>
                </a:solidFill>
                <a:effectLst>
                  <a:outerShdw blurRad="38100" dist="38100" dir="2700000" algn="tl">
                    <a:srgbClr val="000000">
                      <a:alpha val="43137"/>
                    </a:srgbClr>
                  </a:outerShdw>
                </a:effectLst>
              </a:rPr>
              <a:t>Individuals</a:t>
            </a:r>
            <a:r>
              <a:rPr lang="en-US" sz="2400" dirty="0">
                <a:solidFill>
                  <a:schemeClr val="tx1">
                    <a:lumMod val="50000"/>
                  </a:schemeClr>
                </a:solidFill>
              </a:rPr>
              <a:t> </a:t>
            </a:r>
            <a:r>
              <a:rPr lang="en-US" sz="2400" dirty="0">
                <a:latin typeface="Blue Highway" pitchFamily="2" charset="0"/>
              </a:rPr>
              <a:t>–</a:t>
            </a:r>
            <a:r>
              <a:rPr lang="en-US" sz="2400" dirty="0"/>
              <a:t> Citizen or lawfully admitted alien</a:t>
            </a:r>
          </a:p>
          <a:p>
            <a:pPr lvl="1">
              <a:lnSpc>
                <a:spcPct val="90000"/>
              </a:lnSpc>
              <a:spcAft>
                <a:spcPct val="20000"/>
              </a:spcAft>
            </a:pPr>
            <a:r>
              <a:rPr lang="en-US" sz="2400" b="1" dirty="0">
                <a:solidFill>
                  <a:srgbClr val="FFFF00"/>
                </a:solidFill>
                <a:effectLst>
                  <a:outerShdw blurRad="38100" dist="38100" dir="2700000" algn="tl">
                    <a:srgbClr val="000000">
                      <a:alpha val="43137"/>
                    </a:srgbClr>
                  </a:outerShdw>
                </a:effectLst>
              </a:rPr>
              <a:t>System of Records </a:t>
            </a:r>
            <a:r>
              <a:rPr lang="en-US" sz="2400" dirty="0">
                <a:latin typeface="Blue Highway" pitchFamily="2" charset="0"/>
              </a:rPr>
              <a:t>–</a:t>
            </a:r>
            <a:r>
              <a:rPr lang="en-US" sz="2400" dirty="0"/>
              <a:t> group of records in which information is retrieved by the subject</a:t>
            </a:r>
            <a:r>
              <a:rPr lang="en-US" sz="2400" dirty="0">
                <a:latin typeface="Blue Highway" pitchFamily="2" charset="0"/>
              </a:rPr>
              <a:t>’</a:t>
            </a:r>
            <a:r>
              <a:rPr lang="en-US" sz="2400" dirty="0"/>
              <a:t>s name or some personal identifier (e.g., social security number) </a:t>
            </a:r>
          </a:p>
          <a:p>
            <a:pPr eaLnBrk="1" hangingPunct="1"/>
            <a:endParaRPr lang="en-US" dirty="0"/>
          </a:p>
        </p:txBody>
      </p:sp>
      <p:grpSp>
        <p:nvGrpSpPr>
          <p:cNvPr id="41989" name="Group 14"/>
          <p:cNvGrpSpPr>
            <a:grpSpLocks/>
          </p:cNvGrpSpPr>
          <p:nvPr/>
        </p:nvGrpSpPr>
        <p:grpSpPr bwMode="auto">
          <a:xfrm>
            <a:off x="8153401" y="1600201"/>
            <a:ext cx="1934701" cy="1498901"/>
            <a:chOff x="3766" y="2693"/>
            <a:chExt cx="1268" cy="994"/>
          </a:xfrm>
        </p:grpSpPr>
        <p:pic>
          <p:nvPicPr>
            <p:cNvPr id="41990" name="Picture 10" descr="MCj04260580000[1]"/>
            <p:cNvPicPr>
              <a:picLocks noChangeAspect="1" noChangeArrowheads="1"/>
            </p:cNvPicPr>
            <p:nvPr/>
          </p:nvPicPr>
          <p:blipFill>
            <a:blip r:embed="rId3" cstate="screen"/>
            <a:srcRect/>
            <a:stretch>
              <a:fillRect/>
            </a:stretch>
          </p:blipFill>
          <p:spPr bwMode="auto">
            <a:xfrm flipH="1">
              <a:off x="3766" y="2693"/>
              <a:ext cx="1268" cy="994"/>
            </a:xfrm>
            <a:prstGeom prst="rect">
              <a:avLst/>
            </a:prstGeom>
            <a:noFill/>
            <a:ln w="9525">
              <a:noFill/>
              <a:miter lim="800000"/>
              <a:headEnd/>
              <a:tailEnd/>
            </a:ln>
          </p:spPr>
        </p:pic>
        <p:sp>
          <p:nvSpPr>
            <p:cNvPr id="41991" name="Text Box 13"/>
            <p:cNvSpPr txBox="1">
              <a:spLocks noChangeArrowheads="1"/>
            </p:cNvSpPr>
            <p:nvPr/>
          </p:nvSpPr>
          <p:spPr bwMode="auto">
            <a:xfrm rot="721890">
              <a:off x="3928" y="3184"/>
              <a:ext cx="840" cy="210"/>
            </a:xfrm>
            <a:prstGeom prst="rect">
              <a:avLst/>
            </a:prstGeom>
            <a:noFill/>
            <a:ln w="12700">
              <a:noFill/>
              <a:miter lim="800000"/>
              <a:headEnd/>
              <a:tailEnd/>
            </a:ln>
          </p:spPr>
          <p:txBody>
            <a:bodyPr wrap="square">
              <a:spAutoFit/>
            </a:bodyPr>
            <a:lstStyle/>
            <a:p>
              <a:pPr algn="ctr">
                <a:spcBef>
                  <a:spcPct val="50000"/>
                </a:spcBef>
              </a:pPr>
              <a:r>
                <a:rPr lang="en-US" sz="1400" b="1" dirty="0"/>
                <a:t>Doe - #1234</a:t>
              </a:r>
            </a:p>
          </p:txBody>
        </p:sp>
      </p:gr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4222" r="11822"/>
          <a:stretch/>
        </p:blipFill>
        <p:spPr>
          <a:xfrm>
            <a:off x="8188853" y="3275162"/>
            <a:ext cx="1981200" cy="2667000"/>
          </a:xfrm>
          <a:prstGeom prst="rect">
            <a:avLst/>
          </a:prstGeo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a:t>Obligations of the Privacy Act</a:t>
            </a:r>
          </a:p>
        </p:txBody>
      </p:sp>
      <p:grpSp>
        <p:nvGrpSpPr>
          <p:cNvPr id="43011" name="Group 3"/>
          <p:cNvGrpSpPr>
            <a:grpSpLocks/>
          </p:cNvGrpSpPr>
          <p:nvPr/>
        </p:nvGrpSpPr>
        <p:grpSpPr bwMode="auto">
          <a:xfrm>
            <a:off x="4357688" y="2386807"/>
            <a:ext cx="3605213" cy="2057400"/>
            <a:chOff x="3998" y="2923"/>
            <a:chExt cx="1388" cy="677"/>
          </a:xfrm>
        </p:grpSpPr>
        <p:pic>
          <p:nvPicPr>
            <p:cNvPr id="43031" name="Picture 4" descr="MCj04260580000[1]"/>
            <p:cNvPicPr>
              <a:picLocks noChangeAspect="1" noChangeArrowheads="1"/>
            </p:cNvPicPr>
            <p:nvPr/>
          </p:nvPicPr>
          <p:blipFill>
            <a:blip r:embed="rId3" cstate="screen"/>
            <a:srcRect/>
            <a:stretch>
              <a:fillRect/>
            </a:stretch>
          </p:blipFill>
          <p:spPr bwMode="auto">
            <a:xfrm flipH="1">
              <a:off x="3998" y="2923"/>
              <a:ext cx="864" cy="677"/>
            </a:xfrm>
            <a:prstGeom prst="rect">
              <a:avLst/>
            </a:prstGeom>
            <a:noFill/>
            <a:ln w="9525">
              <a:noFill/>
              <a:miter lim="800000"/>
              <a:headEnd/>
              <a:tailEnd/>
            </a:ln>
          </p:spPr>
        </p:pic>
        <p:sp>
          <p:nvSpPr>
            <p:cNvPr id="450565" name="Text Box 5"/>
            <p:cNvSpPr txBox="1">
              <a:spLocks noChangeArrowheads="1"/>
            </p:cNvSpPr>
            <p:nvPr/>
          </p:nvSpPr>
          <p:spPr bwMode="auto">
            <a:xfrm rot="803279">
              <a:off x="4042" y="3265"/>
              <a:ext cx="1344" cy="91"/>
            </a:xfrm>
            <a:prstGeom prst="rect">
              <a:avLst/>
            </a:prstGeom>
            <a:noFill/>
            <a:ln w="12700">
              <a:noFill/>
              <a:miter lim="800000"/>
              <a:headEnd/>
              <a:tailEnd/>
            </a:ln>
            <a:effectLst/>
          </p:spPr>
          <p:txBody>
            <a:bodyPr>
              <a:spAutoFit/>
            </a:bodyPr>
            <a:lstStyle/>
            <a:p>
              <a:pPr>
                <a:spcBef>
                  <a:spcPct val="50000"/>
                </a:spcBef>
                <a:defRPr/>
              </a:pPr>
              <a:r>
                <a:rPr lang="en-US" sz="1200" dirty="0">
                  <a:solidFill>
                    <a:schemeClr val="bg1">
                      <a:lumMod val="50000"/>
                    </a:schemeClr>
                  </a:solidFill>
                  <a:latin typeface="+mj-lt"/>
                  <a:cs typeface="+mn-cs"/>
                </a:rPr>
                <a:t>Doe- #1234</a:t>
              </a:r>
            </a:p>
          </p:txBody>
        </p:sp>
      </p:grpSp>
      <p:sp>
        <p:nvSpPr>
          <p:cNvPr id="450566" name="Text Box 6"/>
          <p:cNvSpPr txBox="1">
            <a:spLocks noChangeArrowheads="1"/>
          </p:cNvSpPr>
          <p:nvPr/>
        </p:nvSpPr>
        <p:spPr bwMode="auto">
          <a:xfrm>
            <a:off x="2362200" y="1558925"/>
            <a:ext cx="2514600" cy="654050"/>
          </a:xfrm>
          <a:prstGeom prst="rect">
            <a:avLst/>
          </a:prstGeom>
          <a:noFill/>
          <a:ln w="12700">
            <a:solidFill>
              <a:schemeClr val="hlink"/>
            </a:solidFill>
            <a:miter lim="800000"/>
            <a:headEnd/>
            <a:tailEnd/>
          </a:ln>
          <a:effectLst/>
        </p:spPr>
        <p:txBody>
          <a:bodyPr>
            <a:spAutoFit/>
          </a:bodyPr>
          <a:lstStyle/>
          <a:p>
            <a:pPr algn="ctr">
              <a:spcBef>
                <a:spcPct val="50000"/>
              </a:spcBef>
              <a:defRPr/>
            </a:pPr>
            <a:r>
              <a:rPr lang="en-US" dirty="0">
                <a:solidFill>
                  <a:srgbClr val="000099"/>
                </a:solidFill>
                <a:latin typeface="+mj-lt"/>
                <a:cs typeface="+mn-cs"/>
              </a:rPr>
              <a:t>Access &amp; Amendment Rights</a:t>
            </a:r>
          </a:p>
        </p:txBody>
      </p:sp>
      <p:sp>
        <p:nvSpPr>
          <p:cNvPr id="450567" name="Text Box 7"/>
          <p:cNvSpPr txBox="1">
            <a:spLocks noChangeArrowheads="1"/>
          </p:cNvSpPr>
          <p:nvPr/>
        </p:nvSpPr>
        <p:spPr bwMode="auto">
          <a:xfrm>
            <a:off x="2286000" y="5043488"/>
            <a:ext cx="4191000" cy="379412"/>
          </a:xfrm>
          <a:prstGeom prst="rect">
            <a:avLst/>
          </a:prstGeom>
          <a:noFill/>
          <a:ln w="12700">
            <a:solidFill>
              <a:schemeClr val="hlink"/>
            </a:solidFill>
            <a:miter lim="800000"/>
            <a:headEnd/>
            <a:tailEnd/>
          </a:ln>
          <a:effectLst/>
        </p:spPr>
        <p:txBody>
          <a:bodyPr>
            <a:spAutoFit/>
          </a:bodyPr>
          <a:lstStyle/>
          <a:p>
            <a:pPr algn="ctr">
              <a:spcBef>
                <a:spcPct val="50000"/>
              </a:spcBef>
              <a:defRPr/>
            </a:pPr>
            <a:r>
              <a:rPr lang="en-US" dirty="0">
                <a:solidFill>
                  <a:srgbClr val="000099"/>
                </a:solidFill>
                <a:latin typeface="+mj-lt"/>
                <a:cs typeface="+mn-cs"/>
              </a:rPr>
              <a:t>Public Notice Before Records are Kept</a:t>
            </a:r>
          </a:p>
        </p:txBody>
      </p:sp>
      <p:sp>
        <p:nvSpPr>
          <p:cNvPr id="450568" name="Text Box 8"/>
          <p:cNvSpPr txBox="1">
            <a:spLocks noChangeArrowheads="1"/>
          </p:cNvSpPr>
          <p:nvPr/>
        </p:nvSpPr>
        <p:spPr bwMode="auto">
          <a:xfrm>
            <a:off x="7543800" y="4572000"/>
            <a:ext cx="2590800" cy="654050"/>
          </a:xfrm>
          <a:prstGeom prst="rect">
            <a:avLst/>
          </a:prstGeom>
          <a:noFill/>
          <a:ln w="12700">
            <a:solidFill>
              <a:schemeClr val="hlink"/>
            </a:solidFill>
            <a:miter lim="800000"/>
            <a:headEnd/>
            <a:tailEnd/>
          </a:ln>
          <a:effectLst/>
        </p:spPr>
        <p:txBody>
          <a:bodyPr>
            <a:spAutoFit/>
          </a:bodyPr>
          <a:lstStyle/>
          <a:p>
            <a:pPr algn="ctr">
              <a:spcBef>
                <a:spcPct val="50000"/>
              </a:spcBef>
              <a:defRPr/>
            </a:pPr>
            <a:r>
              <a:rPr lang="en-US" dirty="0">
                <a:solidFill>
                  <a:srgbClr val="000099"/>
                </a:solidFill>
                <a:latin typeface="+mj-lt"/>
                <a:cs typeface="+mn-cs"/>
              </a:rPr>
              <a:t>No Disclosure to 3</a:t>
            </a:r>
            <a:r>
              <a:rPr lang="en-US" baseline="30000" dirty="0">
                <a:solidFill>
                  <a:srgbClr val="000099"/>
                </a:solidFill>
                <a:latin typeface="+mj-lt"/>
                <a:cs typeface="+mn-cs"/>
              </a:rPr>
              <a:t>rd</a:t>
            </a:r>
            <a:r>
              <a:rPr lang="en-US" dirty="0">
                <a:solidFill>
                  <a:srgbClr val="000099"/>
                </a:solidFill>
                <a:latin typeface="+mj-lt"/>
                <a:cs typeface="+mn-cs"/>
              </a:rPr>
              <a:t> Party Without Consent</a:t>
            </a:r>
          </a:p>
        </p:txBody>
      </p:sp>
      <p:sp>
        <p:nvSpPr>
          <p:cNvPr id="450569" name="Text Box 9"/>
          <p:cNvSpPr txBox="1">
            <a:spLocks noChangeArrowheads="1"/>
          </p:cNvSpPr>
          <p:nvPr/>
        </p:nvSpPr>
        <p:spPr bwMode="auto">
          <a:xfrm>
            <a:off x="2514600" y="2508250"/>
            <a:ext cx="1447800" cy="654050"/>
          </a:xfrm>
          <a:prstGeom prst="rect">
            <a:avLst/>
          </a:prstGeom>
          <a:noFill/>
          <a:ln w="12700">
            <a:solidFill>
              <a:schemeClr val="hlink"/>
            </a:solidFill>
            <a:miter lim="800000"/>
            <a:headEnd/>
            <a:tailEnd/>
          </a:ln>
          <a:effectLst/>
        </p:spPr>
        <p:txBody>
          <a:bodyPr>
            <a:spAutoFit/>
          </a:bodyPr>
          <a:lstStyle/>
          <a:p>
            <a:pPr>
              <a:spcBef>
                <a:spcPct val="50000"/>
              </a:spcBef>
              <a:defRPr/>
            </a:pPr>
            <a:r>
              <a:rPr lang="en-US" dirty="0">
                <a:solidFill>
                  <a:srgbClr val="000099"/>
                </a:solidFill>
                <a:latin typeface="+mj-lt"/>
                <a:cs typeface="+mn-cs"/>
              </a:rPr>
              <a:t>Account for Disclosures</a:t>
            </a:r>
          </a:p>
        </p:txBody>
      </p:sp>
      <p:sp>
        <p:nvSpPr>
          <p:cNvPr id="450570" name="Text Box 10"/>
          <p:cNvSpPr txBox="1">
            <a:spLocks noChangeArrowheads="1"/>
          </p:cNvSpPr>
          <p:nvPr/>
        </p:nvSpPr>
        <p:spPr bwMode="auto">
          <a:xfrm>
            <a:off x="2514600" y="3445669"/>
            <a:ext cx="1295400" cy="381000"/>
          </a:xfrm>
          <a:prstGeom prst="rect">
            <a:avLst/>
          </a:prstGeom>
          <a:noFill/>
          <a:ln w="12700">
            <a:solidFill>
              <a:schemeClr val="hlink"/>
            </a:solidFill>
            <a:miter lim="800000"/>
            <a:headEnd/>
            <a:tailEnd/>
          </a:ln>
          <a:effectLst/>
        </p:spPr>
        <p:txBody>
          <a:bodyPr>
            <a:spAutoFit/>
          </a:bodyPr>
          <a:lstStyle/>
          <a:p>
            <a:pPr algn="ctr">
              <a:spcBef>
                <a:spcPct val="50000"/>
              </a:spcBef>
              <a:defRPr/>
            </a:pPr>
            <a:r>
              <a:rPr lang="en-US" dirty="0">
                <a:solidFill>
                  <a:srgbClr val="000099"/>
                </a:solidFill>
                <a:latin typeface="+mj-lt"/>
                <a:cs typeface="+mn-cs"/>
              </a:rPr>
              <a:t>Accurate</a:t>
            </a:r>
          </a:p>
        </p:txBody>
      </p:sp>
      <p:sp>
        <p:nvSpPr>
          <p:cNvPr id="450571" name="Text Box 11"/>
          <p:cNvSpPr txBox="1">
            <a:spLocks noChangeArrowheads="1"/>
          </p:cNvSpPr>
          <p:nvPr/>
        </p:nvSpPr>
        <p:spPr bwMode="auto">
          <a:xfrm>
            <a:off x="6096000" y="1600200"/>
            <a:ext cx="3733800" cy="654050"/>
          </a:xfrm>
          <a:prstGeom prst="rect">
            <a:avLst/>
          </a:prstGeom>
          <a:noFill/>
          <a:ln w="12700">
            <a:solidFill>
              <a:schemeClr val="hlink"/>
            </a:solidFill>
            <a:miter lim="800000"/>
            <a:headEnd/>
            <a:tailEnd/>
          </a:ln>
          <a:effectLst/>
        </p:spPr>
        <p:txBody>
          <a:bodyPr>
            <a:spAutoFit/>
          </a:bodyPr>
          <a:lstStyle/>
          <a:p>
            <a:pPr algn="ctr">
              <a:spcBef>
                <a:spcPct val="50000"/>
              </a:spcBef>
              <a:defRPr/>
            </a:pPr>
            <a:r>
              <a:rPr lang="en-US" dirty="0">
                <a:solidFill>
                  <a:srgbClr val="000099"/>
                </a:solidFill>
                <a:latin typeface="+mj-lt"/>
                <a:cs typeface="+mn-cs"/>
              </a:rPr>
              <a:t>Informed Collection:                             (Privacy Act Statement)</a:t>
            </a:r>
          </a:p>
        </p:txBody>
      </p:sp>
      <p:sp>
        <p:nvSpPr>
          <p:cNvPr id="450572" name="Text Box 12"/>
          <p:cNvSpPr txBox="1">
            <a:spLocks noChangeArrowheads="1"/>
          </p:cNvSpPr>
          <p:nvPr/>
        </p:nvSpPr>
        <p:spPr bwMode="auto">
          <a:xfrm>
            <a:off x="3848100" y="5596923"/>
            <a:ext cx="4495800" cy="379413"/>
          </a:xfrm>
          <a:prstGeom prst="rect">
            <a:avLst/>
          </a:prstGeom>
          <a:noFill/>
          <a:ln w="12700">
            <a:solidFill>
              <a:schemeClr val="hlink"/>
            </a:solidFill>
            <a:miter lim="800000"/>
            <a:headEnd/>
            <a:tailEnd/>
          </a:ln>
          <a:effectLst/>
        </p:spPr>
        <p:txBody>
          <a:bodyPr>
            <a:spAutoFit/>
          </a:bodyPr>
          <a:lstStyle/>
          <a:p>
            <a:pPr algn="ctr">
              <a:spcBef>
                <a:spcPct val="50000"/>
              </a:spcBef>
              <a:defRPr/>
            </a:pPr>
            <a:r>
              <a:rPr lang="en-US" dirty="0">
                <a:solidFill>
                  <a:srgbClr val="000099"/>
                </a:solidFill>
                <a:latin typeface="+mj-lt"/>
                <a:cs typeface="+mn-cs"/>
              </a:rPr>
              <a:t>No Records on 1</a:t>
            </a:r>
            <a:r>
              <a:rPr lang="en-US" baseline="30000" dirty="0">
                <a:solidFill>
                  <a:srgbClr val="000099"/>
                </a:solidFill>
                <a:latin typeface="+mj-lt"/>
                <a:cs typeface="+mn-cs"/>
              </a:rPr>
              <a:t>st</a:t>
            </a:r>
            <a:r>
              <a:rPr lang="en-US" dirty="0">
                <a:solidFill>
                  <a:srgbClr val="000099"/>
                </a:solidFill>
                <a:latin typeface="+mj-lt"/>
                <a:cs typeface="+mn-cs"/>
              </a:rPr>
              <a:t> Amendment Exercise</a:t>
            </a:r>
          </a:p>
        </p:txBody>
      </p:sp>
      <p:sp>
        <p:nvSpPr>
          <p:cNvPr id="450573" name="Text Box 13"/>
          <p:cNvSpPr txBox="1">
            <a:spLocks noChangeArrowheads="1"/>
          </p:cNvSpPr>
          <p:nvPr/>
        </p:nvSpPr>
        <p:spPr bwMode="auto">
          <a:xfrm>
            <a:off x="8001000" y="3536950"/>
            <a:ext cx="1905000" cy="654050"/>
          </a:xfrm>
          <a:prstGeom prst="rect">
            <a:avLst/>
          </a:prstGeom>
          <a:noFill/>
          <a:ln w="12700">
            <a:solidFill>
              <a:schemeClr val="hlink"/>
            </a:solidFill>
            <a:miter lim="800000"/>
            <a:headEnd/>
            <a:tailEnd/>
          </a:ln>
          <a:effectLst/>
        </p:spPr>
        <p:txBody>
          <a:bodyPr>
            <a:spAutoFit/>
          </a:bodyPr>
          <a:lstStyle/>
          <a:p>
            <a:pPr algn="ctr">
              <a:spcBef>
                <a:spcPct val="50000"/>
              </a:spcBef>
              <a:defRPr/>
            </a:pPr>
            <a:r>
              <a:rPr lang="en-US" dirty="0">
                <a:solidFill>
                  <a:srgbClr val="000099"/>
                </a:solidFill>
                <a:latin typeface="+mj-lt"/>
                <a:cs typeface="+mn-cs"/>
              </a:rPr>
              <a:t>Collect From 1</a:t>
            </a:r>
            <a:r>
              <a:rPr lang="en-US" baseline="30000" dirty="0">
                <a:solidFill>
                  <a:srgbClr val="000099"/>
                </a:solidFill>
                <a:latin typeface="+mj-lt"/>
                <a:cs typeface="+mn-cs"/>
              </a:rPr>
              <a:t>st</a:t>
            </a:r>
            <a:r>
              <a:rPr lang="en-US" dirty="0">
                <a:solidFill>
                  <a:srgbClr val="000099"/>
                </a:solidFill>
                <a:latin typeface="+mj-lt"/>
                <a:cs typeface="+mn-cs"/>
              </a:rPr>
              <a:t> Party if Possible</a:t>
            </a:r>
          </a:p>
        </p:txBody>
      </p:sp>
      <p:sp>
        <p:nvSpPr>
          <p:cNvPr id="450574" name="Text Box 14"/>
          <p:cNvSpPr txBox="1">
            <a:spLocks noChangeArrowheads="1"/>
          </p:cNvSpPr>
          <p:nvPr/>
        </p:nvSpPr>
        <p:spPr bwMode="auto">
          <a:xfrm>
            <a:off x="7086600" y="2546350"/>
            <a:ext cx="2819400" cy="654050"/>
          </a:xfrm>
          <a:prstGeom prst="rect">
            <a:avLst/>
          </a:prstGeom>
          <a:noFill/>
          <a:ln w="12700">
            <a:solidFill>
              <a:schemeClr val="hlink"/>
            </a:solidFill>
            <a:miter lim="800000"/>
            <a:headEnd/>
            <a:tailEnd/>
          </a:ln>
          <a:effectLst/>
        </p:spPr>
        <p:txBody>
          <a:bodyPr>
            <a:spAutoFit/>
          </a:bodyPr>
          <a:lstStyle/>
          <a:p>
            <a:pPr algn="ctr">
              <a:spcBef>
                <a:spcPct val="50000"/>
              </a:spcBef>
              <a:defRPr/>
            </a:pPr>
            <a:r>
              <a:rPr lang="en-US" dirty="0">
                <a:solidFill>
                  <a:srgbClr val="000099"/>
                </a:solidFill>
                <a:latin typeface="+mj-lt"/>
                <a:cs typeface="+mn-cs"/>
              </a:rPr>
              <a:t>Keep Only Necessary and Relevant Information</a:t>
            </a:r>
          </a:p>
        </p:txBody>
      </p:sp>
      <p:grpSp>
        <p:nvGrpSpPr>
          <p:cNvPr id="43021" name="Group 15"/>
          <p:cNvGrpSpPr>
            <a:grpSpLocks/>
          </p:cNvGrpSpPr>
          <p:nvPr/>
        </p:nvGrpSpPr>
        <p:grpSpPr bwMode="auto">
          <a:xfrm>
            <a:off x="5486400" y="2895600"/>
            <a:ext cx="2743200" cy="1524000"/>
            <a:chOff x="3998" y="2923"/>
            <a:chExt cx="1388" cy="677"/>
          </a:xfrm>
        </p:grpSpPr>
        <p:pic>
          <p:nvPicPr>
            <p:cNvPr id="43029" name="Picture 16" descr="MCj04260580000[1]"/>
            <p:cNvPicPr>
              <a:picLocks noChangeAspect="1" noChangeArrowheads="1"/>
            </p:cNvPicPr>
            <p:nvPr/>
          </p:nvPicPr>
          <p:blipFill>
            <a:blip r:embed="rId3" cstate="screen"/>
            <a:srcRect/>
            <a:stretch>
              <a:fillRect/>
            </a:stretch>
          </p:blipFill>
          <p:spPr bwMode="auto">
            <a:xfrm flipH="1">
              <a:off x="3998" y="2923"/>
              <a:ext cx="864" cy="677"/>
            </a:xfrm>
            <a:prstGeom prst="rect">
              <a:avLst/>
            </a:prstGeom>
            <a:noFill/>
            <a:ln w="9525">
              <a:noFill/>
              <a:miter lim="800000"/>
              <a:headEnd/>
              <a:tailEnd/>
            </a:ln>
          </p:spPr>
        </p:pic>
        <p:sp>
          <p:nvSpPr>
            <p:cNvPr id="450577" name="Text Box 17"/>
            <p:cNvSpPr txBox="1">
              <a:spLocks noChangeArrowheads="1"/>
            </p:cNvSpPr>
            <p:nvPr/>
          </p:nvSpPr>
          <p:spPr bwMode="auto">
            <a:xfrm rot="803279">
              <a:off x="4042" y="3249"/>
              <a:ext cx="1344" cy="123"/>
            </a:xfrm>
            <a:prstGeom prst="rect">
              <a:avLst/>
            </a:prstGeom>
            <a:noFill/>
            <a:ln w="12700">
              <a:noFill/>
              <a:miter lim="800000"/>
              <a:headEnd/>
              <a:tailEnd/>
            </a:ln>
            <a:effectLst/>
          </p:spPr>
          <p:txBody>
            <a:bodyPr>
              <a:spAutoFit/>
            </a:bodyPr>
            <a:lstStyle/>
            <a:p>
              <a:pPr>
                <a:spcBef>
                  <a:spcPct val="50000"/>
                </a:spcBef>
                <a:defRPr/>
              </a:pPr>
              <a:r>
                <a:rPr lang="en-US" sz="1200" dirty="0">
                  <a:solidFill>
                    <a:srgbClr val="000099"/>
                  </a:solidFill>
                  <a:latin typeface="+mj-lt"/>
                  <a:cs typeface="+mn-cs"/>
                </a:rPr>
                <a:t>Jones - #1234</a:t>
              </a:r>
            </a:p>
          </p:txBody>
        </p:sp>
      </p:grpSp>
      <p:grpSp>
        <p:nvGrpSpPr>
          <p:cNvPr id="43022" name="Group 18"/>
          <p:cNvGrpSpPr>
            <a:grpSpLocks/>
          </p:cNvGrpSpPr>
          <p:nvPr/>
        </p:nvGrpSpPr>
        <p:grpSpPr bwMode="auto">
          <a:xfrm>
            <a:off x="4747299" y="2735263"/>
            <a:ext cx="3709110" cy="2057400"/>
            <a:chOff x="3998" y="2923"/>
            <a:chExt cx="1428" cy="677"/>
          </a:xfrm>
        </p:grpSpPr>
        <p:pic>
          <p:nvPicPr>
            <p:cNvPr id="43027" name="Picture 19" descr="MCj04260580000[1]"/>
            <p:cNvPicPr>
              <a:picLocks noChangeAspect="1" noChangeArrowheads="1"/>
            </p:cNvPicPr>
            <p:nvPr/>
          </p:nvPicPr>
          <p:blipFill>
            <a:blip r:embed="rId3" cstate="screen"/>
            <a:srcRect/>
            <a:stretch>
              <a:fillRect/>
            </a:stretch>
          </p:blipFill>
          <p:spPr bwMode="auto">
            <a:xfrm flipH="1">
              <a:off x="3998" y="2923"/>
              <a:ext cx="864" cy="677"/>
            </a:xfrm>
            <a:prstGeom prst="rect">
              <a:avLst/>
            </a:prstGeom>
            <a:noFill/>
            <a:ln w="9525">
              <a:noFill/>
              <a:miter lim="800000"/>
              <a:headEnd/>
              <a:tailEnd/>
            </a:ln>
          </p:spPr>
        </p:pic>
        <p:sp>
          <p:nvSpPr>
            <p:cNvPr id="450580" name="Text Box 20"/>
            <p:cNvSpPr txBox="1">
              <a:spLocks noChangeArrowheads="1"/>
            </p:cNvSpPr>
            <p:nvPr/>
          </p:nvSpPr>
          <p:spPr bwMode="auto">
            <a:xfrm rot="803279">
              <a:off x="4082" y="3266"/>
              <a:ext cx="1344" cy="91"/>
            </a:xfrm>
            <a:prstGeom prst="rect">
              <a:avLst/>
            </a:prstGeom>
            <a:noFill/>
            <a:ln w="12700">
              <a:noFill/>
              <a:miter lim="800000"/>
              <a:headEnd/>
              <a:tailEnd/>
            </a:ln>
            <a:effectLst/>
          </p:spPr>
          <p:txBody>
            <a:bodyPr>
              <a:spAutoFit/>
            </a:bodyPr>
            <a:lstStyle/>
            <a:p>
              <a:pPr>
                <a:spcBef>
                  <a:spcPct val="50000"/>
                </a:spcBef>
                <a:defRPr/>
              </a:pPr>
              <a:r>
                <a:rPr lang="en-US" sz="1200" dirty="0">
                  <a:solidFill>
                    <a:schemeClr val="bg1">
                      <a:lumMod val="50000"/>
                    </a:schemeClr>
                  </a:solidFill>
                  <a:latin typeface="+mj-lt"/>
                  <a:cs typeface="+mn-cs"/>
                </a:rPr>
                <a:t>Doe - #1234</a:t>
              </a:r>
            </a:p>
          </p:txBody>
        </p:sp>
      </p:grpSp>
      <p:grpSp>
        <p:nvGrpSpPr>
          <p:cNvPr id="43023" name="Group 21"/>
          <p:cNvGrpSpPr>
            <a:grpSpLocks/>
          </p:cNvGrpSpPr>
          <p:nvPr/>
        </p:nvGrpSpPr>
        <p:grpSpPr bwMode="auto">
          <a:xfrm>
            <a:off x="5246270" y="3117176"/>
            <a:ext cx="2244167" cy="2057400"/>
            <a:chOff x="3998" y="2923"/>
            <a:chExt cx="864" cy="677"/>
          </a:xfrm>
        </p:grpSpPr>
        <p:pic>
          <p:nvPicPr>
            <p:cNvPr id="43025" name="Picture 22" descr="MCj04260580000[1]"/>
            <p:cNvPicPr>
              <a:picLocks noChangeAspect="1" noChangeArrowheads="1"/>
            </p:cNvPicPr>
            <p:nvPr/>
          </p:nvPicPr>
          <p:blipFill>
            <a:blip r:embed="rId3" cstate="screen"/>
            <a:srcRect/>
            <a:stretch>
              <a:fillRect/>
            </a:stretch>
          </p:blipFill>
          <p:spPr bwMode="auto">
            <a:xfrm flipH="1">
              <a:off x="3998" y="2923"/>
              <a:ext cx="864" cy="677"/>
            </a:xfrm>
            <a:prstGeom prst="rect">
              <a:avLst/>
            </a:prstGeom>
            <a:noFill/>
            <a:ln w="9525">
              <a:noFill/>
              <a:miter lim="800000"/>
              <a:headEnd/>
              <a:tailEnd/>
            </a:ln>
          </p:spPr>
        </p:pic>
        <p:sp>
          <p:nvSpPr>
            <p:cNvPr id="450583" name="Text Box 23"/>
            <p:cNvSpPr txBox="1">
              <a:spLocks noChangeArrowheads="1"/>
            </p:cNvSpPr>
            <p:nvPr/>
          </p:nvSpPr>
          <p:spPr bwMode="auto">
            <a:xfrm rot="803279">
              <a:off x="4114" y="3257"/>
              <a:ext cx="560" cy="101"/>
            </a:xfrm>
            <a:prstGeom prst="rect">
              <a:avLst/>
            </a:prstGeom>
            <a:noFill/>
            <a:ln w="12700">
              <a:noFill/>
              <a:miter lim="800000"/>
              <a:headEnd/>
              <a:tailEnd/>
            </a:ln>
            <a:effectLst/>
          </p:spPr>
          <p:txBody>
            <a:bodyPr wrap="square">
              <a:spAutoFit/>
            </a:bodyPr>
            <a:lstStyle/>
            <a:p>
              <a:pPr algn="ctr">
                <a:spcBef>
                  <a:spcPct val="50000"/>
                </a:spcBef>
                <a:defRPr/>
              </a:pPr>
              <a:r>
                <a:rPr lang="en-US" sz="1400" b="1" dirty="0">
                  <a:latin typeface="+mj-lt"/>
                  <a:cs typeface="+mn-cs"/>
                </a:rPr>
                <a:t>Doe - #1234</a:t>
              </a:r>
            </a:p>
          </p:txBody>
        </p:sp>
      </p:grpSp>
      <p:sp>
        <p:nvSpPr>
          <p:cNvPr id="450584" name="Text Box 24"/>
          <p:cNvSpPr txBox="1">
            <a:spLocks noChangeArrowheads="1"/>
          </p:cNvSpPr>
          <p:nvPr/>
        </p:nvSpPr>
        <p:spPr bwMode="auto">
          <a:xfrm>
            <a:off x="2514600" y="4100513"/>
            <a:ext cx="1905000" cy="654050"/>
          </a:xfrm>
          <a:prstGeom prst="rect">
            <a:avLst/>
          </a:prstGeom>
          <a:noFill/>
          <a:ln w="12700">
            <a:solidFill>
              <a:schemeClr val="hlink"/>
            </a:solidFill>
            <a:miter lim="800000"/>
            <a:headEnd/>
            <a:tailEnd/>
          </a:ln>
          <a:effectLst/>
        </p:spPr>
        <p:txBody>
          <a:bodyPr>
            <a:spAutoFit/>
          </a:bodyPr>
          <a:lstStyle/>
          <a:p>
            <a:pPr algn="ctr">
              <a:spcBef>
                <a:spcPct val="50000"/>
              </a:spcBef>
              <a:defRPr/>
            </a:pPr>
            <a:r>
              <a:rPr lang="en-US" dirty="0">
                <a:solidFill>
                  <a:srgbClr val="000099"/>
                </a:solidFill>
                <a:latin typeface="+mj-lt"/>
                <a:cs typeface="+mn-cs"/>
              </a:rPr>
              <a:t>Safeguard Information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828800" y="381000"/>
            <a:ext cx="9144000" cy="1219200"/>
          </a:xfrm>
        </p:spPr>
        <p:txBody>
          <a:bodyPr/>
          <a:lstStyle/>
          <a:p>
            <a:r>
              <a:rPr lang="en-US" dirty="0"/>
              <a:t>Public Notice Before Records Kept</a:t>
            </a:r>
          </a:p>
        </p:txBody>
      </p:sp>
      <p:sp>
        <p:nvSpPr>
          <p:cNvPr id="44035" name="Rectangle 3"/>
          <p:cNvSpPr>
            <a:spLocks noGrp="1" noChangeArrowheads="1"/>
          </p:cNvSpPr>
          <p:nvPr>
            <p:ph idx="1"/>
          </p:nvPr>
        </p:nvSpPr>
        <p:spPr>
          <a:xfrm>
            <a:off x="1828800" y="2286000"/>
            <a:ext cx="7772400" cy="3962400"/>
          </a:xfrm>
        </p:spPr>
        <p:txBody>
          <a:bodyPr>
            <a:normAutofit lnSpcReduction="10000"/>
          </a:bodyPr>
          <a:lstStyle/>
          <a:p>
            <a:pPr>
              <a:spcAft>
                <a:spcPct val="20000"/>
              </a:spcAft>
            </a:pPr>
            <a:r>
              <a:rPr lang="en-US" sz="2400" dirty="0"/>
              <a:t>Before maintaining system of records, the Agency must first publish notice in the Federal Register </a:t>
            </a:r>
          </a:p>
          <a:p>
            <a:pPr lvl="1">
              <a:spcAft>
                <a:spcPct val="20000"/>
              </a:spcAft>
            </a:pPr>
            <a:r>
              <a:rPr lang="en-US" sz="2000" dirty="0"/>
              <a:t>Name and location</a:t>
            </a:r>
          </a:p>
          <a:p>
            <a:pPr lvl="1">
              <a:spcAft>
                <a:spcPct val="20000"/>
              </a:spcAft>
            </a:pPr>
            <a:r>
              <a:rPr lang="en-US" sz="2000" dirty="0"/>
              <a:t>Categories of individuals on whom records are maintained</a:t>
            </a:r>
          </a:p>
          <a:p>
            <a:pPr lvl="1">
              <a:spcAft>
                <a:spcPct val="20000"/>
              </a:spcAft>
            </a:pPr>
            <a:r>
              <a:rPr lang="en-US" sz="2000" dirty="0"/>
              <a:t>Categories of records maintained</a:t>
            </a:r>
          </a:p>
          <a:p>
            <a:pPr lvl="1">
              <a:spcAft>
                <a:spcPct val="20000"/>
              </a:spcAft>
            </a:pPr>
            <a:r>
              <a:rPr lang="en-US" sz="2000" dirty="0"/>
              <a:t>Routine uses</a:t>
            </a:r>
          </a:p>
          <a:p>
            <a:pPr lvl="1">
              <a:spcAft>
                <a:spcPct val="20000"/>
              </a:spcAft>
            </a:pPr>
            <a:r>
              <a:rPr lang="en-US" sz="2000" dirty="0"/>
              <a:t>Policies and practices regarding storage, retrieval, access, retention, and disposal</a:t>
            </a:r>
          </a:p>
          <a:p>
            <a:pPr lvl="1">
              <a:spcAft>
                <a:spcPct val="20000"/>
              </a:spcAft>
            </a:pPr>
            <a:r>
              <a:rPr lang="en-US" sz="2000" dirty="0"/>
              <a:t>Title and address of responsible official</a:t>
            </a:r>
          </a:p>
          <a:p>
            <a:pPr lvl="1">
              <a:spcAft>
                <a:spcPct val="20000"/>
              </a:spcAft>
            </a:pPr>
            <a:r>
              <a:rPr lang="en-US" sz="2000" dirty="0"/>
              <a:t>Procedures regarding right to notification</a:t>
            </a:r>
          </a:p>
          <a:p>
            <a:pPr lvl="1">
              <a:spcAft>
                <a:spcPct val="20000"/>
              </a:spcAft>
            </a:pPr>
            <a:r>
              <a:rPr lang="en-US" sz="2000" dirty="0"/>
              <a:t>Procedures to gain access and amend</a:t>
            </a:r>
          </a:p>
          <a:p>
            <a:pPr lvl="1">
              <a:spcAft>
                <a:spcPct val="20000"/>
              </a:spcAft>
            </a:pPr>
            <a:r>
              <a:rPr lang="en-US" sz="2000" dirty="0"/>
              <a:t>Categories of sources of records</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057400" y="457200"/>
            <a:ext cx="8229600" cy="1219200"/>
          </a:xfrm>
        </p:spPr>
        <p:txBody>
          <a:bodyPr>
            <a:normAutofit fontScale="90000"/>
          </a:bodyPr>
          <a:lstStyle/>
          <a:p>
            <a:r>
              <a:rPr lang="en-US" sz="4400" dirty="0"/>
              <a:t>Informed Collection:</a:t>
            </a:r>
            <a:br>
              <a:rPr lang="en-US" sz="4400" dirty="0"/>
            </a:br>
            <a:r>
              <a:rPr lang="en-US" sz="4400" dirty="0"/>
              <a:t>The Privacy Act Advisement</a:t>
            </a:r>
          </a:p>
        </p:txBody>
      </p:sp>
      <p:sp>
        <p:nvSpPr>
          <p:cNvPr id="45059" name="Rectangle 3"/>
          <p:cNvSpPr>
            <a:spLocks noGrp="1" noChangeArrowheads="1"/>
          </p:cNvSpPr>
          <p:nvPr>
            <p:ph idx="1"/>
          </p:nvPr>
        </p:nvSpPr>
        <p:spPr>
          <a:xfrm>
            <a:off x="2057400" y="1981200"/>
            <a:ext cx="7772400" cy="3962400"/>
          </a:xfrm>
        </p:spPr>
        <p:txBody>
          <a:bodyPr/>
          <a:lstStyle/>
          <a:p>
            <a:pPr>
              <a:spcAft>
                <a:spcPct val="20000"/>
              </a:spcAft>
            </a:pPr>
            <a:r>
              <a:rPr lang="en-US" sz="2400" dirty="0"/>
              <a:t>Required when collecting personal information to be kept in a system of records</a:t>
            </a:r>
          </a:p>
          <a:p>
            <a:pPr>
              <a:spcAft>
                <a:spcPct val="20000"/>
              </a:spcAft>
            </a:pPr>
            <a:r>
              <a:rPr lang="en-US" sz="2400" dirty="0"/>
              <a:t>Must include </a:t>
            </a:r>
          </a:p>
          <a:p>
            <a:pPr lvl="1">
              <a:spcAft>
                <a:spcPct val="20000"/>
              </a:spcAft>
            </a:pPr>
            <a:r>
              <a:rPr lang="en-US" sz="2400" dirty="0"/>
              <a:t>Agencies authority to collect information</a:t>
            </a:r>
          </a:p>
          <a:p>
            <a:pPr lvl="1">
              <a:spcAft>
                <a:spcPct val="20000"/>
              </a:spcAft>
            </a:pPr>
            <a:r>
              <a:rPr lang="en-US" sz="2400" dirty="0"/>
              <a:t>Principal purposes for collection</a:t>
            </a:r>
          </a:p>
          <a:p>
            <a:pPr lvl="1">
              <a:spcAft>
                <a:spcPct val="20000"/>
              </a:spcAft>
            </a:pPr>
            <a:r>
              <a:rPr lang="en-US" sz="2400" dirty="0"/>
              <a:t>Routine uses of the information</a:t>
            </a:r>
          </a:p>
          <a:p>
            <a:pPr lvl="1">
              <a:spcAft>
                <a:spcPct val="20000"/>
              </a:spcAft>
            </a:pPr>
            <a:r>
              <a:rPr lang="en-US" sz="2400" dirty="0"/>
              <a:t>Whether provision is voluntary or mandatory, and </a:t>
            </a:r>
          </a:p>
          <a:p>
            <a:pPr lvl="1">
              <a:spcAft>
                <a:spcPct val="20000"/>
              </a:spcAft>
            </a:pPr>
            <a:r>
              <a:rPr lang="en-US" sz="2400" dirty="0"/>
              <a:t>Effect of not providing information</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4736" r="23159"/>
          <a:stretch/>
        </p:blipFill>
        <p:spPr>
          <a:xfrm>
            <a:off x="9148814" y="3200400"/>
            <a:ext cx="1138187" cy="2184400"/>
          </a:xfrm>
          <a:prstGeom prst="rect">
            <a:avLst/>
          </a:prstGeom>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828800" y="457200"/>
            <a:ext cx="8458200" cy="1219200"/>
          </a:xfrm>
        </p:spPr>
        <p:txBody>
          <a:bodyPr>
            <a:normAutofit fontScale="90000"/>
          </a:bodyPr>
          <a:lstStyle/>
          <a:p>
            <a:r>
              <a:rPr lang="en-US" sz="4400" dirty="0"/>
              <a:t>No Disclosure to Third Party Without Consent</a:t>
            </a:r>
          </a:p>
        </p:txBody>
      </p:sp>
      <p:sp>
        <p:nvSpPr>
          <p:cNvPr id="46083" name="Rectangle 3"/>
          <p:cNvSpPr>
            <a:spLocks noGrp="1" noChangeArrowheads="1"/>
          </p:cNvSpPr>
          <p:nvPr>
            <p:ph idx="1"/>
          </p:nvPr>
        </p:nvSpPr>
        <p:spPr>
          <a:xfrm>
            <a:off x="2362200" y="2209800"/>
            <a:ext cx="7772400" cy="3810000"/>
          </a:xfrm>
        </p:spPr>
        <p:txBody>
          <a:bodyPr/>
          <a:lstStyle/>
          <a:p>
            <a:pPr>
              <a:spcAft>
                <a:spcPct val="20000"/>
              </a:spcAft>
            </a:pPr>
            <a:r>
              <a:rPr lang="en-US" sz="3000" dirty="0"/>
              <a:t>The Government cannot release information from a PA system of records to a third party without the written consent of the subject of the record</a:t>
            </a:r>
          </a:p>
          <a:p>
            <a:pPr>
              <a:spcAft>
                <a:spcPct val="20000"/>
              </a:spcAft>
            </a:pPr>
            <a:endParaRPr lang="en-US" sz="3000" dirty="0"/>
          </a:p>
          <a:p>
            <a:pPr>
              <a:spcAft>
                <a:spcPct val="20000"/>
              </a:spcAft>
            </a:pPr>
            <a:r>
              <a:rPr lang="en-US" sz="3000" dirty="0"/>
              <a:t>12 Exceptions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05000" y="457200"/>
            <a:ext cx="8382000" cy="1143000"/>
          </a:xfrm>
        </p:spPr>
        <p:txBody>
          <a:bodyPr>
            <a:normAutofit fontScale="90000"/>
          </a:bodyPr>
          <a:lstStyle/>
          <a:p>
            <a:r>
              <a:rPr lang="en-US" sz="4400" dirty="0"/>
              <a:t>Exceptions to No Disclosure to Third Party Without Consent</a:t>
            </a:r>
          </a:p>
        </p:txBody>
      </p:sp>
      <p:sp>
        <p:nvSpPr>
          <p:cNvPr id="47107" name="Rectangle 4"/>
          <p:cNvSpPr>
            <a:spLocks noGrp="1" noChangeArrowheads="1"/>
          </p:cNvSpPr>
          <p:nvPr>
            <p:ph sz="half" idx="1"/>
          </p:nvPr>
        </p:nvSpPr>
        <p:spPr>
          <a:xfrm>
            <a:off x="2209800" y="1874838"/>
            <a:ext cx="4038600" cy="4525962"/>
          </a:xfrm>
        </p:spPr>
        <p:txBody>
          <a:bodyPr/>
          <a:lstStyle/>
          <a:p>
            <a:pPr>
              <a:spcAft>
                <a:spcPct val="20000"/>
              </a:spcAft>
            </a:pPr>
            <a:r>
              <a:rPr lang="en-US" sz="2400" dirty="0"/>
              <a:t>Within agency to those with a need to know</a:t>
            </a:r>
          </a:p>
          <a:p>
            <a:pPr>
              <a:spcAft>
                <a:spcPct val="20000"/>
              </a:spcAft>
            </a:pPr>
            <a:r>
              <a:rPr lang="en-US" sz="2400" dirty="0"/>
              <a:t>Required by FOIA</a:t>
            </a:r>
          </a:p>
          <a:p>
            <a:pPr>
              <a:spcAft>
                <a:spcPct val="20000"/>
              </a:spcAft>
            </a:pPr>
            <a:r>
              <a:rPr lang="en-US" sz="2400" dirty="0"/>
              <a:t>For routine use</a:t>
            </a:r>
          </a:p>
          <a:p>
            <a:pPr>
              <a:spcAft>
                <a:spcPct val="20000"/>
              </a:spcAft>
            </a:pPr>
            <a:r>
              <a:rPr lang="en-US" sz="2400" dirty="0"/>
              <a:t>Bureau of Census</a:t>
            </a:r>
          </a:p>
          <a:p>
            <a:pPr>
              <a:spcAft>
                <a:spcPct val="20000"/>
              </a:spcAft>
            </a:pPr>
            <a:r>
              <a:rPr lang="en-US" sz="2400" dirty="0"/>
              <a:t>Statistical research</a:t>
            </a:r>
          </a:p>
          <a:p>
            <a:pPr>
              <a:spcAft>
                <a:spcPct val="20000"/>
              </a:spcAft>
            </a:pPr>
            <a:r>
              <a:rPr lang="en-US" sz="2400" dirty="0"/>
              <a:t>National Archives</a:t>
            </a:r>
          </a:p>
          <a:p>
            <a:pPr>
              <a:spcAft>
                <a:spcPct val="20000"/>
              </a:spcAft>
            </a:pPr>
            <a:r>
              <a:rPr lang="en-US" sz="2400" dirty="0"/>
              <a:t>Law enforcement</a:t>
            </a:r>
          </a:p>
          <a:p>
            <a:pPr>
              <a:spcAft>
                <a:spcPct val="20000"/>
              </a:spcAft>
            </a:pPr>
            <a:endParaRPr lang="en-US" sz="2400" dirty="0"/>
          </a:p>
          <a:p>
            <a:pPr>
              <a:spcAft>
                <a:spcPct val="20000"/>
              </a:spcAft>
            </a:pPr>
            <a:endParaRPr lang="en-US" sz="2400" dirty="0"/>
          </a:p>
        </p:txBody>
      </p:sp>
      <p:sp>
        <p:nvSpPr>
          <p:cNvPr id="47108" name="Rectangle 5"/>
          <p:cNvSpPr>
            <a:spLocks noGrp="1" noChangeArrowheads="1"/>
          </p:cNvSpPr>
          <p:nvPr>
            <p:ph sz="half" idx="2"/>
          </p:nvPr>
        </p:nvSpPr>
        <p:spPr>
          <a:xfrm>
            <a:off x="6172200" y="1874838"/>
            <a:ext cx="4114800" cy="4525962"/>
          </a:xfrm>
        </p:spPr>
        <p:txBody>
          <a:bodyPr/>
          <a:lstStyle/>
          <a:p>
            <a:pPr>
              <a:spcAft>
                <a:spcPct val="20000"/>
              </a:spcAft>
            </a:pPr>
            <a:r>
              <a:rPr lang="en-US" sz="2400" dirty="0"/>
              <a:t>Compelling health and safety</a:t>
            </a:r>
          </a:p>
          <a:p>
            <a:pPr>
              <a:spcAft>
                <a:spcPct val="20000"/>
              </a:spcAft>
            </a:pPr>
            <a:r>
              <a:rPr lang="en-US" sz="2400" dirty="0"/>
              <a:t>Congress (not individuals)</a:t>
            </a:r>
          </a:p>
          <a:p>
            <a:pPr>
              <a:spcAft>
                <a:spcPct val="20000"/>
              </a:spcAft>
            </a:pPr>
            <a:r>
              <a:rPr lang="en-US" sz="2400" dirty="0"/>
              <a:t>Comptroller General/GAO duties</a:t>
            </a:r>
          </a:p>
          <a:p>
            <a:pPr>
              <a:spcAft>
                <a:spcPct val="20000"/>
              </a:spcAft>
            </a:pPr>
            <a:r>
              <a:rPr lang="en-US" sz="2400" dirty="0"/>
              <a:t>Pursuant to court order</a:t>
            </a:r>
          </a:p>
          <a:p>
            <a:pPr>
              <a:spcAft>
                <a:spcPct val="20000"/>
              </a:spcAft>
            </a:pPr>
            <a:r>
              <a:rPr lang="en-US" sz="2400" dirty="0"/>
              <a:t>Consumer credit reporting agency</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400" dirty="0"/>
              <a:t>Web Resources:</a:t>
            </a:r>
          </a:p>
        </p:txBody>
      </p:sp>
      <p:sp>
        <p:nvSpPr>
          <p:cNvPr id="147459" name="Rectangle 3"/>
          <p:cNvSpPr>
            <a:spLocks noGrp="1" noChangeArrowheads="1"/>
          </p:cNvSpPr>
          <p:nvPr>
            <p:ph idx="1"/>
          </p:nvPr>
        </p:nvSpPr>
        <p:spPr>
          <a:xfrm>
            <a:off x="1752600" y="2057400"/>
            <a:ext cx="8991600" cy="4800600"/>
          </a:xfrm>
        </p:spPr>
        <p:txBody>
          <a:bodyPr>
            <a:normAutofit/>
          </a:bodyPr>
          <a:lstStyle/>
          <a:p>
            <a:pPr marL="290513" indent="-290513">
              <a:defRPr/>
            </a:pPr>
            <a:r>
              <a:rPr lang="en-US" sz="2000" b="1"/>
              <a:t>DoJ</a:t>
            </a:r>
            <a:r>
              <a:rPr lang="en-US" sz="2000" b="1" dirty="0"/>
              <a:t>, Office of Information Policy</a:t>
            </a:r>
          </a:p>
          <a:p>
            <a:pPr marL="690563" lvl="1" indent="-290513">
              <a:defRPr/>
            </a:pPr>
            <a:r>
              <a:rPr lang="en-US" sz="1800" dirty="0"/>
              <a:t>https://www.usdoj.gov/oip (</a:t>
            </a:r>
            <a:r>
              <a:rPr lang="en-US" sz="1800" b="1" dirty="0"/>
              <a:t>DoJ Guide to the FOIA)</a:t>
            </a:r>
          </a:p>
          <a:p>
            <a:pPr marL="290513" indent="-290513">
              <a:defRPr/>
            </a:pPr>
            <a:r>
              <a:rPr lang="en-US" sz="2000" b="1" dirty="0"/>
              <a:t>Office of Government Information Services</a:t>
            </a:r>
          </a:p>
          <a:p>
            <a:pPr marL="690563" lvl="1" indent="-290513">
              <a:defRPr/>
            </a:pPr>
            <a:r>
              <a:rPr lang="en-US" sz="1800" dirty="0"/>
              <a:t>https://www.archives.gov/ogis</a:t>
            </a:r>
          </a:p>
          <a:p>
            <a:pPr marL="290513" indent="-290513">
              <a:defRPr/>
            </a:pPr>
            <a:r>
              <a:rPr lang="en-US" sz="2000" b="1" dirty="0"/>
              <a:t>DoD Open Government - FOIA Policy</a:t>
            </a:r>
          </a:p>
          <a:p>
            <a:pPr marL="690563" lvl="1" indent="-290513">
              <a:defRPr/>
            </a:pPr>
            <a:r>
              <a:rPr lang="en-US" sz="1800" dirty="0"/>
              <a:t>http://open.defense.gov/Transparency/FOIA.aspx </a:t>
            </a:r>
          </a:p>
          <a:p>
            <a:pPr marL="290513" indent="-290513">
              <a:defRPr/>
            </a:pPr>
            <a:r>
              <a:rPr lang="en-US" sz="2000" b="1" dirty="0"/>
              <a:t>Defense Privacy and Civil Liberties Division</a:t>
            </a:r>
          </a:p>
          <a:p>
            <a:pPr marL="690563" lvl="1" indent="-290513">
              <a:defRPr/>
            </a:pPr>
            <a:r>
              <a:rPr lang="en-US" sz="1800" dirty="0"/>
              <a:t>http://dpclo.defense.gov/</a:t>
            </a:r>
          </a:p>
          <a:p>
            <a:pPr marL="290513" indent="-290513">
              <a:defRPr/>
            </a:pPr>
            <a:r>
              <a:rPr lang="en-US" sz="2000" b="1" dirty="0"/>
              <a:t>Army FOIA Office</a:t>
            </a:r>
          </a:p>
          <a:p>
            <a:pPr marL="690563" lvl="1" indent="-290513">
              <a:defRPr/>
            </a:pPr>
            <a:r>
              <a:rPr lang="en-US" sz="1800" dirty="0"/>
              <a:t>https://www.rmda.army.mil/foia/RMDA-FOIA-Mission.html </a:t>
            </a:r>
            <a:endParaRPr lang="en-US" b="1" dirty="0"/>
          </a:p>
          <a:p>
            <a:pPr marL="290513" indent="-290513">
              <a:defRPr/>
            </a:pPr>
            <a:r>
              <a:rPr lang="en-US" sz="2000" b="1" dirty="0"/>
              <a:t>Army Privacy Office</a:t>
            </a:r>
          </a:p>
          <a:p>
            <a:pPr marL="690563" lvl="1" indent="-290513">
              <a:defRPr/>
            </a:pPr>
            <a:r>
              <a:rPr lang="en-US" sz="1800" dirty="0"/>
              <a:t>https://www.rmda.army.mil/privacy/RMDA-PO-Programs.html</a:t>
            </a:r>
          </a:p>
          <a:p>
            <a:pPr marL="1214438" lvl="1" indent="-533400">
              <a:buNone/>
              <a:defRPr/>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2743200"/>
            <a:ext cx="3276600" cy="2107946"/>
          </a:xfrm>
          <a:prstGeom prst="rect">
            <a:avLst/>
          </a:prstGeom>
        </p:spPr>
      </p:pic>
      <p:sp>
        <p:nvSpPr>
          <p:cNvPr id="48130" name="Rectangle 5"/>
          <p:cNvSpPr>
            <a:spLocks noGrp="1" noChangeArrowheads="1"/>
          </p:cNvSpPr>
          <p:nvPr>
            <p:ph type="title"/>
          </p:nvPr>
        </p:nvSpPr>
        <p:spPr>
          <a:xfrm>
            <a:off x="1981200" y="457200"/>
            <a:ext cx="8305800" cy="1143000"/>
          </a:xfrm>
        </p:spPr>
        <p:txBody>
          <a:bodyPr vert="horz" lIns="90488" tIns="44450" rIns="90488" bIns="44450" rtlCol="0" anchor="ctr">
            <a:normAutofit/>
          </a:bodyPr>
          <a:lstStyle/>
          <a:p>
            <a:pPr eaLnBrk="1" hangingPunct="1"/>
            <a:r>
              <a:rPr lang="en-US" sz="4400" dirty="0"/>
              <a:t>Privacy Act Exception # 1</a:t>
            </a:r>
          </a:p>
        </p:txBody>
      </p:sp>
      <p:sp>
        <p:nvSpPr>
          <p:cNvPr id="247815" name="Rectangle 7"/>
          <p:cNvSpPr>
            <a:spLocks noChangeArrowheads="1"/>
          </p:cNvSpPr>
          <p:nvPr/>
        </p:nvSpPr>
        <p:spPr bwMode="auto">
          <a:xfrm>
            <a:off x="1617684" y="1981200"/>
            <a:ext cx="5657850" cy="2362200"/>
          </a:xfrm>
          <a:prstGeom prst="rect">
            <a:avLst/>
          </a:prstGeom>
          <a:noFill/>
          <a:ln w="12700">
            <a:noFill/>
            <a:miter lim="800000"/>
            <a:headEnd/>
            <a:tailEnd/>
          </a:ln>
        </p:spPr>
        <p:txBody>
          <a:bodyPr lIns="90488" tIns="44450" rIns="90488" bIns="44450"/>
          <a:lstStyle/>
          <a:p>
            <a:pPr>
              <a:spcBef>
                <a:spcPct val="20000"/>
              </a:spcBef>
            </a:pPr>
            <a:r>
              <a:rPr lang="en-US" sz="3500"/>
              <a:t>1. Releasing </a:t>
            </a:r>
            <a:r>
              <a:rPr lang="en-US" sz="3500" dirty="0"/>
              <a:t>records to “officers and employees” within the agency on a </a:t>
            </a:r>
            <a:r>
              <a:rPr lang="en-US" sz="3500" b="1" dirty="0">
                <a:effectLst>
                  <a:outerShdw blurRad="38100" dist="38100" dir="2700000" algn="tl">
                    <a:srgbClr val="000000">
                      <a:alpha val="43137"/>
                    </a:srgbClr>
                  </a:outerShdw>
                </a:effectLst>
              </a:rPr>
              <a:t>“need to know</a:t>
            </a:r>
            <a:r>
              <a:rPr lang="en-US" sz="3500">
                <a:effectLst>
                  <a:outerShdw blurRad="38100" dist="38100" dir="2700000" algn="tl">
                    <a:srgbClr val="000000">
                      <a:alpha val="43137"/>
                    </a:srgbClr>
                  </a:outerShdw>
                </a:effectLst>
              </a:rPr>
              <a:t>” </a:t>
            </a:r>
            <a:r>
              <a:rPr lang="en-US" sz="3500"/>
              <a:t>basis</a:t>
            </a:r>
            <a:endParaRPr lang="en-US" sz="3500" dirty="0"/>
          </a:p>
          <a:p>
            <a:pPr marL="800100" lvl="1" indent="-342900">
              <a:spcBef>
                <a:spcPct val="20000"/>
              </a:spcBef>
              <a:buFontTx/>
              <a:buChar char="•"/>
            </a:pPr>
            <a:r>
              <a:rPr lang="en-US" sz="3500" dirty="0"/>
              <a:t>May include government contractors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78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478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057400" y="457200"/>
            <a:ext cx="8229600" cy="838200"/>
          </a:xfrm>
        </p:spPr>
        <p:txBody>
          <a:bodyPr vert="horz" lIns="90488" tIns="44450" rIns="90488" bIns="44450" rtlCol="0" anchor="ctr">
            <a:normAutofit/>
          </a:bodyPr>
          <a:lstStyle/>
          <a:p>
            <a:pPr eaLnBrk="1" hangingPunct="1"/>
            <a:r>
              <a:rPr lang="en-US" sz="4400" dirty="0"/>
              <a:t>Privacy Act Exception # 2</a:t>
            </a:r>
          </a:p>
        </p:txBody>
      </p:sp>
      <p:sp>
        <p:nvSpPr>
          <p:cNvPr id="49155" name="Rectangle 3"/>
          <p:cNvSpPr>
            <a:spLocks noGrp="1" noChangeArrowheads="1"/>
          </p:cNvSpPr>
          <p:nvPr>
            <p:ph type="body" sz="half" idx="1"/>
          </p:nvPr>
        </p:nvSpPr>
        <p:spPr>
          <a:xfrm>
            <a:off x="1828800" y="2133600"/>
            <a:ext cx="8153400" cy="4724400"/>
          </a:xfrm>
        </p:spPr>
        <p:txBody>
          <a:bodyPr vert="horz" lIns="90488" tIns="44450" rIns="90488" bIns="44450" rtlCol="0">
            <a:normAutofit/>
          </a:bodyPr>
          <a:lstStyle/>
          <a:p>
            <a:pPr marL="0" indent="0" eaLnBrk="1" hangingPunct="1">
              <a:lnSpc>
                <a:spcPct val="90000"/>
              </a:lnSpc>
              <a:spcBef>
                <a:spcPct val="40000"/>
              </a:spcBef>
              <a:buNone/>
            </a:pPr>
            <a:r>
              <a:rPr lang="en-US" sz="2800"/>
              <a:t>2. Release </a:t>
            </a:r>
            <a:r>
              <a:rPr lang="en-US" sz="2800" dirty="0"/>
              <a:t>is </a:t>
            </a:r>
            <a:r>
              <a:rPr lang="en-US" sz="2800" b="1" dirty="0">
                <a:effectLst>
                  <a:outerShdw blurRad="38100" dist="38100" dir="2700000" algn="tl">
                    <a:srgbClr val="000000">
                      <a:alpha val="43137"/>
                    </a:srgbClr>
                  </a:outerShdw>
                </a:effectLst>
              </a:rPr>
              <a:t>“required by FOIA”</a:t>
            </a:r>
          </a:p>
          <a:p>
            <a:pPr lvl="1">
              <a:spcBef>
                <a:spcPct val="40000"/>
              </a:spcBef>
            </a:pPr>
            <a:r>
              <a:rPr lang="en-US" sz="2600" dirty="0"/>
              <a:t>Privacy Act never prohibits disclosures affirmatively </a:t>
            </a:r>
            <a:r>
              <a:rPr lang="en-US" sz="2600" u="sng" dirty="0"/>
              <a:t>required</a:t>
            </a:r>
            <a:r>
              <a:rPr lang="en-US" sz="2600" dirty="0"/>
              <a:t> by FOIA  (e.g., 6, 7c)</a:t>
            </a:r>
          </a:p>
          <a:p>
            <a:pPr lvl="1">
              <a:spcBef>
                <a:spcPct val="40000"/>
              </a:spcBef>
            </a:pPr>
            <a:r>
              <a:rPr lang="en-US" sz="2600" dirty="0"/>
              <a:t>Balances privacy interest: official v. personal data</a:t>
            </a:r>
          </a:p>
          <a:p>
            <a:pPr lvl="1">
              <a:spcBef>
                <a:spcPct val="40000"/>
              </a:spcBef>
            </a:pPr>
            <a:r>
              <a:rPr lang="en-US" sz="2600" dirty="0"/>
              <a:t>No </a:t>
            </a:r>
            <a:r>
              <a:rPr lang="en-US" sz="2600" u="sng" dirty="0"/>
              <a:t>discretionary</a:t>
            </a:r>
            <a:r>
              <a:rPr lang="en-US" sz="2600" dirty="0"/>
              <a:t> release of FOIA exempt data from System of Records</a:t>
            </a:r>
          </a:p>
          <a:p>
            <a:pPr eaLnBrk="1" hangingPunct="1">
              <a:lnSpc>
                <a:spcPct val="90000"/>
              </a:lnSpc>
            </a:pPr>
            <a:endParaRPr lang="en-US"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5105400"/>
            <a:ext cx="2743200" cy="843534"/>
          </a:xfrm>
          <a:prstGeom prst="rect">
            <a:avLst/>
          </a:prstGeom>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81200" y="457200"/>
            <a:ext cx="8305800" cy="838200"/>
          </a:xfrm>
        </p:spPr>
        <p:txBody>
          <a:bodyPr vert="horz" lIns="90488" tIns="44450" rIns="90488" bIns="44450" rtlCol="0" anchor="ctr">
            <a:normAutofit/>
          </a:bodyPr>
          <a:lstStyle/>
          <a:p>
            <a:pPr eaLnBrk="1" hangingPunct="1"/>
            <a:r>
              <a:rPr lang="en-US" sz="4400" dirty="0"/>
              <a:t>Privacy Act Exception # 3</a:t>
            </a:r>
          </a:p>
        </p:txBody>
      </p:sp>
      <p:sp>
        <p:nvSpPr>
          <p:cNvPr id="50179" name="Rectangle 7"/>
          <p:cNvSpPr>
            <a:spLocks noGrp="1" noChangeArrowheads="1"/>
          </p:cNvSpPr>
          <p:nvPr>
            <p:ph type="body" sz="half" idx="1"/>
          </p:nvPr>
        </p:nvSpPr>
        <p:spPr>
          <a:xfrm>
            <a:off x="2209800" y="2133600"/>
            <a:ext cx="7467600" cy="5029200"/>
          </a:xfrm>
        </p:spPr>
        <p:txBody>
          <a:bodyPr vert="horz" lIns="90488" tIns="44450" rIns="90488" bIns="44450" rtlCol="0">
            <a:normAutofit/>
          </a:bodyPr>
          <a:lstStyle/>
          <a:p>
            <a:pPr marL="0" indent="0">
              <a:buNone/>
            </a:pPr>
            <a:r>
              <a:rPr lang="en-US" sz="2800" b="1"/>
              <a:t>3. Releasing </a:t>
            </a:r>
            <a:r>
              <a:rPr lang="en-US" sz="2800" b="1" dirty="0"/>
              <a:t>Records Under a Routine Use:</a:t>
            </a:r>
          </a:p>
          <a:p>
            <a:pPr marL="0" indent="0">
              <a:buNone/>
            </a:pPr>
            <a:endParaRPr lang="en-US" sz="2800" dirty="0"/>
          </a:p>
          <a:p>
            <a:pPr lvl="1" eaLnBrk="1" hangingPunct="1"/>
            <a:r>
              <a:rPr lang="en-US" b="1" dirty="0"/>
              <a:t>Specific Routine Uses </a:t>
            </a:r>
          </a:p>
          <a:p>
            <a:pPr lvl="1" eaLnBrk="1" hangingPunct="1"/>
            <a:r>
              <a:rPr lang="en-US" b="1" dirty="0"/>
              <a:t>General Routine Uses </a:t>
            </a:r>
          </a:p>
          <a:p>
            <a:pPr lvl="1" eaLnBrk="1" hangingPunct="1"/>
            <a:r>
              <a:rPr lang="en-US" b="1" dirty="0"/>
              <a:t>Compatible Uses</a:t>
            </a:r>
          </a:p>
          <a:p>
            <a:pPr lvl="1" eaLnBrk="1" hangingPunct="1"/>
            <a:r>
              <a:rPr lang="en-US" b="1" dirty="0"/>
              <a:t>Must Publish Routine Use in System of Records Notice</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5"/>
          <p:cNvSpPr>
            <a:spLocks noGrp="1" noChangeArrowheads="1"/>
          </p:cNvSpPr>
          <p:nvPr>
            <p:ph type="title"/>
          </p:nvPr>
        </p:nvSpPr>
        <p:spPr>
          <a:xfrm>
            <a:off x="1981200" y="381000"/>
            <a:ext cx="8229600" cy="914400"/>
          </a:xfrm>
        </p:spPr>
        <p:txBody>
          <a:bodyPr vert="horz" lIns="90488" tIns="44450" rIns="90488" bIns="44450" rtlCol="0" anchor="ctr">
            <a:normAutofit/>
          </a:bodyPr>
          <a:lstStyle/>
          <a:p>
            <a:pPr eaLnBrk="1" hangingPunct="1"/>
            <a:r>
              <a:rPr lang="en-US" sz="4400" dirty="0"/>
              <a:t>Privacy Act Exceptions 4-6</a:t>
            </a:r>
          </a:p>
        </p:txBody>
      </p:sp>
      <p:sp>
        <p:nvSpPr>
          <p:cNvPr id="51207" name="Rectangle 6"/>
          <p:cNvSpPr>
            <a:spLocks noGrp="1" noChangeArrowheads="1"/>
          </p:cNvSpPr>
          <p:nvPr>
            <p:ph type="body" sz="half" idx="1"/>
          </p:nvPr>
        </p:nvSpPr>
        <p:spPr>
          <a:xfrm>
            <a:off x="2057400" y="2209800"/>
            <a:ext cx="8077200" cy="3733800"/>
          </a:xfrm>
        </p:spPr>
        <p:txBody>
          <a:bodyPr vert="horz" lIns="90488" tIns="44450" rIns="90488" bIns="44450" rtlCol="0">
            <a:normAutofit/>
          </a:bodyPr>
          <a:lstStyle/>
          <a:p>
            <a:pPr marL="0" indent="0">
              <a:spcBef>
                <a:spcPct val="0"/>
              </a:spcBef>
              <a:buNone/>
            </a:pPr>
            <a:r>
              <a:rPr lang="en-US" sz="2400" b="1">
                <a:effectLst>
                  <a:outerShdw blurRad="38100" dist="38100" dir="2700000" algn="tl">
                    <a:srgbClr val="000000">
                      <a:alpha val="43137"/>
                    </a:srgbClr>
                  </a:outerShdw>
                </a:effectLst>
              </a:rPr>
              <a:t>4. Release </a:t>
            </a:r>
            <a:r>
              <a:rPr lang="en-US" sz="2400" b="1" dirty="0">
                <a:effectLst>
                  <a:outerShdw blurRad="38100" dist="38100" dir="2700000" algn="tl">
                    <a:srgbClr val="000000">
                      <a:alpha val="43137"/>
                    </a:srgbClr>
                  </a:outerShdw>
                </a:effectLst>
              </a:rPr>
              <a:t>to the Census Bureau</a:t>
            </a:r>
          </a:p>
          <a:p>
            <a:pPr marL="1262063" lvl="3" indent="-1588">
              <a:spcBef>
                <a:spcPct val="0"/>
              </a:spcBef>
            </a:pPr>
            <a:r>
              <a:rPr lang="en-US" sz="2400" dirty="0"/>
              <a:t> Rarely an issue, even at DOJ</a:t>
            </a:r>
          </a:p>
          <a:p>
            <a:pPr marL="231775" indent="-231775">
              <a:spcBef>
                <a:spcPct val="0"/>
              </a:spcBef>
            </a:pPr>
            <a:endParaRPr lang="en-US" sz="2400" dirty="0"/>
          </a:p>
          <a:p>
            <a:pPr marL="0" indent="0">
              <a:spcBef>
                <a:spcPct val="0"/>
              </a:spcBef>
              <a:buNone/>
            </a:pPr>
            <a:r>
              <a:rPr lang="en-US" sz="2400" b="1">
                <a:effectLst>
                  <a:outerShdw blurRad="38100" dist="38100" dir="2700000" algn="tl">
                    <a:srgbClr val="000000">
                      <a:alpha val="43137"/>
                    </a:srgbClr>
                  </a:outerShdw>
                </a:effectLst>
              </a:rPr>
              <a:t>5. Release </a:t>
            </a:r>
            <a:r>
              <a:rPr lang="en-US" sz="2400" b="1" dirty="0">
                <a:effectLst>
                  <a:outerShdw blurRad="38100" dist="38100" dir="2700000" algn="tl">
                    <a:srgbClr val="000000">
                      <a:alpha val="43137"/>
                    </a:srgbClr>
                  </a:outerShdw>
                </a:effectLst>
              </a:rPr>
              <a:t>for statistical research</a:t>
            </a:r>
          </a:p>
          <a:p>
            <a:pPr marL="1262063" lvl="3" indent="-1588">
              <a:spcBef>
                <a:spcPct val="0"/>
              </a:spcBef>
            </a:pPr>
            <a:r>
              <a:rPr lang="en-US" sz="2400" dirty="0"/>
              <a:t> Agency must excise all identifying info</a:t>
            </a:r>
          </a:p>
          <a:p>
            <a:pPr marL="231775" indent="-231775">
              <a:spcBef>
                <a:spcPct val="0"/>
              </a:spcBef>
            </a:pPr>
            <a:endParaRPr lang="en-US" sz="2400" dirty="0"/>
          </a:p>
          <a:p>
            <a:pPr marL="0" indent="0">
              <a:spcBef>
                <a:spcPct val="0"/>
              </a:spcBef>
              <a:buNone/>
            </a:pPr>
            <a:r>
              <a:rPr lang="en-US" sz="2400" b="1">
                <a:effectLst>
                  <a:outerShdw blurRad="38100" dist="38100" dir="2700000" algn="tl">
                    <a:srgbClr val="000000">
                      <a:alpha val="43137"/>
                    </a:srgbClr>
                  </a:outerShdw>
                </a:effectLst>
              </a:rPr>
              <a:t>6. Release </a:t>
            </a:r>
            <a:r>
              <a:rPr lang="en-US" sz="2400" b="1" dirty="0">
                <a:effectLst>
                  <a:outerShdw blurRad="38100" dist="38100" dir="2700000" algn="tl">
                    <a:srgbClr val="000000">
                      <a:alpha val="43137"/>
                    </a:srgbClr>
                  </a:outerShdw>
                </a:effectLst>
              </a:rPr>
              <a:t>to the National Archives</a:t>
            </a:r>
          </a:p>
          <a:p>
            <a:pPr marL="1262063" lvl="3" indent="-1588">
              <a:spcBef>
                <a:spcPct val="0"/>
              </a:spcBef>
            </a:pPr>
            <a:r>
              <a:rPr lang="en-US" sz="2400" dirty="0"/>
              <a:t> For records having sufficient historical or other value to warrant continued preservation</a:t>
            </a:r>
          </a:p>
          <a:p>
            <a:pPr marL="231775" indent="-231775">
              <a:buNone/>
            </a:pPr>
            <a:endParaRPr lang="en-US" sz="2400" dirty="0"/>
          </a:p>
          <a:p>
            <a:pPr marL="1146175" lvl="2" indent="-233363">
              <a:buNone/>
            </a:pPr>
            <a:endParaRPr lang="en-US"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981200" y="457200"/>
            <a:ext cx="8229600" cy="838200"/>
          </a:xfrm>
        </p:spPr>
        <p:txBody>
          <a:bodyPr vert="horz" lIns="90488" tIns="44450" rIns="90488" bIns="44450" rtlCol="0" anchor="ctr">
            <a:normAutofit/>
          </a:bodyPr>
          <a:lstStyle/>
          <a:p>
            <a:pPr eaLnBrk="1" hangingPunct="1"/>
            <a:r>
              <a:rPr lang="en-US" sz="4400" dirty="0"/>
              <a:t>Privacy Act Exception # 7</a:t>
            </a:r>
          </a:p>
        </p:txBody>
      </p:sp>
      <p:sp>
        <p:nvSpPr>
          <p:cNvPr id="52227" name="Rectangle 3"/>
          <p:cNvSpPr>
            <a:spLocks noGrp="1" noChangeArrowheads="1"/>
          </p:cNvSpPr>
          <p:nvPr>
            <p:ph type="body" sz="half" idx="1"/>
          </p:nvPr>
        </p:nvSpPr>
        <p:spPr>
          <a:xfrm>
            <a:off x="1905000" y="2057400"/>
            <a:ext cx="8229600" cy="2667000"/>
          </a:xfrm>
        </p:spPr>
        <p:txBody>
          <a:bodyPr vert="horz" lIns="90488" tIns="44450" rIns="90488" bIns="44450" rtlCol="0">
            <a:normAutofit lnSpcReduction="10000"/>
          </a:bodyPr>
          <a:lstStyle/>
          <a:p>
            <a:pPr marL="0" indent="0">
              <a:buNone/>
            </a:pPr>
            <a:r>
              <a:rPr lang="en-US" sz="2800"/>
              <a:t>7. Releasing </a:t>
            </a:r>
            <a:r>
              <a:rPr lang="en-US" sz="2800" dirty="0"/>
              <a:t>records to a law enforcement agency </a:t>
            </a:r>
            <a:r>
              <a:rPr lang="en-US" sz="2800" u="sng" dirty="0"/>
              <a:t>outside</a:t>
            </a:r>
            <a:r>
              <a:rPr lang="en-US" sz="2800" dirty="0"/>
              <a:t> of DoD:</a:t>
            </a:r>
          </a:p>
          <a:p>
            <a:pPr marL="914400" lvl="1" indent="-457200">
              <a:spcBef>
                <a:spcPct val="25000"/>
              </a:spcBef>
              <a:buFontTx/>
              <a:buChar char="•"/>
            </a:pPr>
            <a:r>
              <a:rPr lang="en-US" sz="2800" dirty="0"/>
              <a:t>Need </a:t>
            </a:r>
            <a:r>
              <a:rPr lang="en-US" sz="2800" b="1" u="sng" dirty="0"/>
              <a:t>written request</a:t>
            </a:r>
            <a:r>
              <a:rPr lang="en-US" sz="2800" b="1" dirty="0"/>
              <a:t> </a:t>
            </a:r>
            <a:r>
              <a:rPr lang="en-US" sz="2800" dirty="0"/>
              <a:t>from the </a:t>
            </a:r>
            <a:r>
              <a:rPr lang="en-US" sz="2800" i="1" dirty="0"/>
              <a:t>“Head of Agency” </a:t>
            </a:r>
          </a:p>
          <a:p>
            <a:pPr marL="914400" lvl="1" indent="-457200">
              <a:spcBef>
                <a:spcPct val="25000"/>
              </a:spcBef>
              <a:buFontTx/>
              <a:buChar char="•"/>
            </a:pPr>
            <a:r>
              <a:rPr lang="en-US" sz="2800" dirty="0"/>
              <a:t>Phone call or note from a police officer is not enough</a:t>
            </a:r>
          </a:p>
          <a:p>
            <a:pPr marL="0" indent="0">
              <a:spcBef>
                <a:spcPct val="25000"/>
              </a:spcBef>
            </a:pPr>
            <a:endParaRPr lang="en-US" sz="2800" dirty="0"/>
          </a:p>
          <a:p>
            <a:pPr marL="0" indent="0">
              <a:spcBef>
                <a:spcPct val="25000"/>
              </a:spcBef>
            </a:pPr>
            <a:endParaRPr lang="en-US"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818" y="4493418"/>
            <a:ext cx="1985963" cy="1985963"/>
          </a:xfrm>
          <a:prstGeom prst="rect">
            <a:avLst/>
          </a:prstGeom>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2057400" y="457200"/>
            <a:ext cx="8229600" cy="838200"/>
          </a:xfrm>
        </p:spPr>
        <p:txBody>
          <a:bodyPr vert="horz" lIns="90488" tIns="44450" rIns="90488" bIns="44450" rtlCol="0" anchor="ctr">
            <a:normAutofit/>
          </a:bodyPr>
          <a:lstStyle/>
          <a:p>
            <a:pPr eaLnBrk="1" hangingPunct="1"/>
            <a:r>
              <a:rPr lang="en-US" sz="4400" dirty="0"/>
              <a:t>Privacy Act Exceptions 8-10</a:t>
            </a:r>
          </a:p>
        </p:txBody>
      </p:sp>
      <p:sp>
        <p:nvSpPr>
          <p:cNvPr id="53251" name="Rectangle 6"/>
          <p:cNvSpPr>
            <a:spLocks noGrp="1" noChangeArrowheads="1"/>
          </p:cNvSpPr>
          <p:nvPr>
            <p:ph type="body" sz="half" idx="1"/>
          </p:nvPr>
        </p:nvSpPr>
        <p:spPr>
          <a:xfrm>
            <a:off x="1828800" y="2057400"/>
            <a:ext cx="8305800" cy="4648200"/>
          </a:xfrm>
        </p:spPr>
        <p:txBody>
          <a:bodyPr vert="horz" lIns="90488" tIns="44450" rIns="90488" bIns="44450" rtlCol="0">
            <a:normAutofit/>
          </a:bodyPr>
          <a:lstStyle/>
          <a:p>
            <a:pPr marL="0" indent="0" eaLnBrk="1" hangingPunct="1">
              <a:buNone/>
            </a:pPr>
            <a:r>
              <a:rPr lang="en-US" sz="2800"/>
              <a:t>8. Release </a:t>
            </a:r>
            <a:r>
              <a:rPr lang="en-US" sz="2800" dirty="0"/>
              <a:t>for compelling health or safety reasons</a:t>
            </a:r>
          </a:p>
          <a:p>
            <a:pPr lvl="3" eaLnBrk="1" hangingPunct="1"/>
            <a:r>
              <a:rPr lang="en-US" sz="2400" dirty="0"/>
              <a:t> Very limited - release only to victims</a:t>
            </a:r>
          </a:p>
          <a:p>
            <a:pPr lvl="3" eaLnBrk="1" hangingPunct="1"/>
            <a:endParaRPr lang="en-US" sz="2400" dirty="0"/>
          </a:p>
          <a:p>
            <a:pPr marL="0" indent="0" eaLnBrk="1" hangingPunct="1">
              <a:buNone/>
            </a:pPr>
            <a:r>
              <a:rPr lang="en-US" sz="2800"/>
              <a:t>9. Disclosure </a:t>
            </a:r>
            <a:r>
              <a:rPr lang="en-US" sz="2800" dirty="0"/>
              <a:t>to “the Congress”</a:t>
            </a:r>
          </a:p>
          <a:p>
            <a:pPr lvl="3" eaLnBrk="1" hangingPunct="1"/>
            <a:r>
              <a:rPr lang="en-US" sz="2400" dirty="0"/>
              <a:t> Rare (not a member’s “inquiry”)</a:t>
            </a:r>
          </a:p>
          <a:p>
            <a:pPr lvl="3" eaLnBrk="1" hangingPunct="1"/>
            <a:endParaRPr lang="en-US" sz="2400" dirty="0"/>
          </a:p>
          <a:p>
            <a:pPr marL="0" indent="0" eaLnBrk="1" hangingPunct="1">
              <a:buNone/>
            </a:pPr>
            <a:r>
              <a:rPr lang="en-US" sz="2800"/>
              <a:t>10. Release </a:t>
            </a:r>
            <a:r>
              <a:rPr lang="en-US" sz="2800" dirty="0"/>
              <a:t>to Comptroller General</a:t>
            </a:r>
          </a:p>
          <a:p>
            <a:pPr lvl="3" eaLnBrk="1" hangingPunct="1"/>
            <a:r>
              <a:rPr lang="en-US" sz="2400" dirty="0"/>
              <a:t> Limited to the performance of duties of the General Accounting Office</a:t>
            </a:r>
          </a:p>
          <a:p>
            <a:pPr lvl="2" eaLnBrk="1" hangingPunct="1">
              <a:buFontTx/>
              <a:buNone/>
            </a:pPr>
            <a:endParaRPr lang="en-US" sz="2800"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981200" y="457200"/>
            <a:ext cx="8305800" cy="838200"/>
          </a:xfrm>
        </p:spPr>
        <p:txBody>
          <a:bodyPr vert="horz" lIns="90488" tIns="44450" rIns="90488" bIns="44450" rtlCol="0" anchor="ctr">
            <a:normAutofit/>
          </a:bodyPr>
          <a:lstStyle/>
          <a:p>
            <a:pPr eaLnBrk="1" hangingPunct="1"/>
            <a:r>
              <a:rPr lang="en-US" sz="4400" dirty="0"/>
              <a:t>Privacy Act Exception # 11</a:t>
            </a:r>
          </a:p>
        </p:txBody>
      </p:sp>
      <p:sp>
        <p:nvSpPr>
          <p:cNvPr id="54275" name="Rectangle 3"/>
          <p:cNvSpPr>
            <a:spLocks noGrp="1" noChangeArrowheads="1"/>
          </p:cNvSpPr>
          <p:nvPr>
            <p:ph type="body" sz="half" idx="1"/>
          </p:nvPr>
        </p:nvSpPr>
        <p:spPr>
          <a:xfrm>
            <a:off x="1981200" y="2209800"/>
            <a:ext cx="8153400" cy="4191000"/>
          </a:xfrm>
        </p:spPr>
        <p:txBody>
          <a:bodyPr vert="horz" lIns="90488" tIns="44450" rIns="90488" bIns="44450" rtlCol="0">
            <a:normAutofit/>
          </a:bodyPr>
          <a:lstStyle/>
          <a:p>
            <a:pPr marL="0" indent="0">
              <a:buNone/>
            </a:pPr>
            <a:r>
              <a:rPr lang="en-US" sz="2800"/>
              <a:t>11. Releasing </a:t>
            </a:r>
            <a:r>
              <a:rPr lang="en-US" sz="2800" dirty="0"/>
              <a:t>the Record Pursuant to a Court Order</a:t>
            </a:r>
            <a:r>
              <a:rPr lang="en-US" sz="3600" dirty="0"/>
              <a:t>:</a:t>
            </a:r>
          </a:p>
          <a:p>
            <a:pPr marL="0" indent="0">
              <a:buNone/>
            </a:pPr>
            <a:endParaRPr lang="en-US" sz="3600" dirty="0"/>
          </a:p>
          <a:p>
            <a:pPr lvl="1" eaLnBrk="1" hangingPunct="1">
              <a:buFontTx/>
              <a:buChar char="•"/>
            </a:pPr>
            <a:r>
              <a:rPr lang="en-US" sz="2400" dirty="0"/>
              <a:t>Need an order from a judge</a:t>
            </a:r>
          </a:p>
          <a:p>
            <a:pPr lvl="1" eaLnBrk="1" hangingPunct="1">
              <a:buFontTx/>
              <a:buChar char="•"/>
            </a:pPr>
            <a:endParaRPr lang="en-US" sz="2400" dirty="0"/>
          </a:p>
          <a:p>
            <a:pPr lvl="1" eaLnBrk="1" hangingPunct="1">
              <a:buFontTx/>
              <a:buChar char="•"/>
            </a:pPr>
            <a:r>
              <a:rPr lang="en-US" sz="2400" dirty="0"/>
              <a:t>Court of competent </a:t>
            </a:r>
          </a:p>
          <a:p>
            <a:pPr lvl="1" eaLnBrk="1" hangingPunct="1">
              <a:buFontTx/>
              <a:buNone/>
            </a:pPr>
            <a:r>
              <a:rPr lang="en-US" sz="2400" dirty="0"/>
              <a:t>	jurisdiction?</a:t>
            </a:r>
          </a:p>
        </p:txBody>
      </p:sp>
      <p:pic>
        <p:nvPicPr>
          <p:cNvPr id="4098" name="Picture 2" descr="H:\Photos\imagesCAC46IXY.jpg"/>
          <p:cNvPicPr>
            <a:picLocks noChangeAspect="1" noChangeArrowheads="1"/>
          </p:cNvPicPr>
          <p:nvPr/>
        </p:nvPicPr>
        <p:blipFill>
          <a:blip r:embed="rId3" cstate="screen"/>
          <a:srcRect/>
          <a:stretch>
            <a:fillRect/>
          </a:stretch>
        </p:blipFill>
        <p:spPr bwMode="auto">
          <a:xfrm>
            <a:off x="7086601" y="3852918"/>
            <a:ext cx="2943225" cy="2176408"/>
          </a:xfrm>
          <a:prstGeom prst="rect">
            <a:avLst/>
          </a:prstGeom>
          <a:noFill/>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057400" y="533400"/>
            <a:ext cx="8229600" cy="1143000"/>
          </a:xfrm>
        </p:spPr>
        <p:txBody>
          <a:bodyPr vert="horz" lIns="90488" tIns="44450" rIns="90488" bIns="44450" rtlCol="0" anchor="ctr">
            <a:normAutofit/>
          </a:bodyPr>
          <a:lstStyle/>
          <a:p>
            <a:pPr eaLnBrk="1" hangingPunct="1"/>
            <a:r>
              <a:rPr lang="en-US" sz="4400" dirty="0"/>
              <a:t>Privacy Act Exception # 12</a:t>
            </a:r>
          </a:p>
        </p:txBody>
      </p:sp>
      <p:sp>
        <p:nvSpPr>
          <p:cNvPr id="55299" name="Rectangle 3"/>
          <p:cNvSpPr>
            <a:spLocks noGrp="1" noChangeArrowheads="1"/>
          </p:cNvSpPr>
          <p:nvPr>
            <p:ph type="body" sz="half" idx="1"/>
          </p:nvPr>
        </p:nvSpPr>
        <p:spPr>
          <a:xfrm>
            <a:off x="2057400" y="2057400"/>
            <a:ext cx="8229600" cy="4038600"/>
          </a:xfrm>
        </p:spPr>
        <p:txBody>
          <a:bodyPr vert="horz" lIns="90488" tIns="44450" rIns="90488" bIns="44450" rtlCol="0">
            <a:normAutofit/>
          </a:bodyPr>
          <a:lstStyle/>
          <a:p>
            <a:pPr eaLnBrk="1" hangingPunct="1">
              <a:buFontTx/>
              <a:buNone/>
            </a:pPr>
            <a:r>
              <a:rPr lang="en-US" sz="3800"/>
              <a:t>12. Releasing </a:t>
            </a:r>
            <a:r>
              <a:rPr lang="en-US" sz="3800" dirty="0"/>
              <a:t>the record to a consumer reporting agency</a:t>
            </a:r>
            <a:endParaRPr lang="en-US" sz="4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3950" y="3429001"/>
            <a:ext cx="2476500" cy="2312957"/>
          </a:xfrm>
          <a:prstGeom prst="rect">
            <a:avLst/>
          </a:prstGeom>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905000" y="304800"/>
            <a:ext cx="8382000" cy="1219200"/>
          </a:xfrm>
        </p:spPr>
        <p:txBody>
          <a:bodyPr/>
          <a:lstStyle/>
          <a:p>
            <a:r>
              <a:rPr lang="en-US" sz="4400" dirty="0"/>
              <a:t>Access &amp; Amendment Rights</a:t>
            </a:r>
          </a:p>
        </p:txBody>
      </p:sp>
      <p:sp>
        <p:nvSpPr>
          <p:cNvPr id="56323" name="Rectangle 3"/>
          <p:cNvSpPr>
            <a:spLocks noGrp="1" noChangeArrowheads="1"/>
          </p:cNvSpPr>
          <p:nvPr>
            <p:ph idx="1"/>
          </p:nvPr>
        </p:nvSpPr>
        <p:spPr>
          <a:xfrm>
            <a:off x="1867422" y="2057400"/>
            <a:ext cx="7772400" cy="4267200"/>
          </a:xfrm>
        </p:spPr>
        <p:txBody>
          <a:bodyPr/>
          <a:lstStyle/>
          <a:p>
            <a:pPr>
              <a:spcAft>
                <a:spcPct val="20000"/>
              </a:spcAft>
            </a:pPr>
            <a:r>
              <a:rPr lang="en-US" sz="3000" dirty="0"/>
              <a:t>Individuals have the right to access and amend records the Government maintains on them</a:t>
            </a:r>
          </a:p>
          <a:p>
            <a:pPr>
              <a:spcAft>
                <a:spcPct val="20000"/>
              </a:spcAft>
            </a:pPr>
            <a:endParaRPr lang="en-US" sz="3000" dirty="0"/>
          </a:p>
          <a:p>
            <a:pPr>
              <a:spcAft>
                <a:spcPct val="20000"/>
              </a:spcAft>
            </a:pPr>
            <a:r>
              <a:rPr lang="en-US" sz="3000" dirty="0"/>
              <a:t>Presumption of access</a:t>
            </a:r>
          </a:p>
          <a:p>
            <a:pPr>
              <a:spcAft>
                <a:spcPct val="20000"/>
              </a:spcAft>
            </a:pPr>
            <a:endParaRPr lang="en-US" sz="3000" dirty="0"/>
          </a:p>
          <a:p>
            <a:pPr>
              <a:spcAft>
                <a:spcPct val="20000"/>
              </a:spcAft>
            </a:pPr>
            <a:r>
              <a:rPr lang="en-US" sz="3000" dirty="0"/>
              <a:t>10 Exemptions</a:t>
            </a:r>
            <a:endParaRPr lang="en-US" sz="2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3505200"/>
            <a:ext cx="2509580" cy="167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447800" y="381000"/>
            <a:ext cx="9982200" cy="1295400"/>
          </a:xfrm>
        </p:spPr>
        <p:txBody>
          <a:bodyPr vert="horz" lIns="90488" tIns="44450" rIns="90488" bIns="44450" rtlCol="0" anchor="ctr">
            <a:normAutofit fontScale="90000"/>
          </a:bodyPr>
          <a:lstStyle/>
          <a:p>
            <a:pPr eaLnBrk="1" hangingPunct="1"/>
            <a:r>
              <a:rPr lang="en-US" sz="4400"/>
              <a:t>Ten Exemptions (to requirement to release records to that individual)</a:t>
            </a:r>
            <a:endParaRPr lang="en-US" sz="4400" dirty="0"/>
          </a:p>
        </p:txBody>
      </p:sp>
      <p:sp>
        <p:nvSpPr>
          <p:cNvPr id="60419" name="Rectangle 3"/>
          <p:cNvSpPr>
            <a:spLocks noGrp="1" noChangeArrowheads="1"/>
          </p:cNvSpPr>
          <p:nvPr>
            <p:ph type="body" sz="half" idx="1"/>
          </p:nvPr>
        </p:nvSpPr>
        <p:spPr>
          <a:xfrm>
            <a:off x="1828800" y="1981200"/>
            <a:ext cx="8229600" cy="4724400"/>
          </a:xfrm>
        </p:spPr>
        <p:txBody>
          <a:bodyPr vert="horz" lIns="90488" tIns="44450" rIns="90488" bIns="44450" rtlCol="0">
            <a:normAutofit/>
          </a:bodyPr>
          <a:lstStyle/>
          <a:p>
            <a:pPr eaLnBrk="1" hangingPunct="1">
              <a:lnSpc>
                <a:spcPct val="80000"/>
              </a:lnSpc>
            </a:pPr>
            <a:r>
              <a:rPr lang="en-US" b="1" dirty="0">
                <a:effectLst>
                  <a:outerShdw blurRad="38100" dist="38100" dir="2700000" algn="tl">
                    <a:srgbClr val="000000">
                      <a:alpha val="43137"/>
                    </a:srgbClr>
                  </a:outerShdw>
                </a:effectLst>
              </a:rPr>
              <a:t>1 Special Exemption</a:t>
            </a:r>
            <a:endParaRPr lang="en-US" sz="2800" b="1" dirty="0">
              <a:effectLst>
                <a:outerShdw blurRad="38100" dist="38100" dir="2700000" algn="tl">
                  <a:srgbClr val="000000">
                    <a:alpha val="43137"/>
                  </a:srgbClr>
                </a:outerShdw>
              </a:effectLst>
            </a:endParaRPr>
          </a:p>
          <a:p>
            <a:pPr eaLnBrk="1" hangingPunct="1">
              <a:lnSpc>
                <a:spcPct val="80000"/>
              </a:lnSpc>
            </a:pPr>
            <a:r>
              <a:rPr lang="en-US" b="1" dirty="0">
                <a:effectLst>
                  <a:outerShdw blurRad="38100" dist="38100" dir="2700000" algn="tl">
                    <a:srgbClr val="000000">
                      <a:alpha val="43137"/>
                    </a:srgbClr>
                  </a:outerShdw>
                </a:effectLst>
              </a:rPr>
              <a:t>7 Specific Exemptions</a:t>
            </a:r>
          </a:p>
          <a:p>
            <a:pPr lvl="1" eaLnBrk="1" hangingPunct="1">
              <a:lnSpc>
                <a:spcPct val="80000"/>
              </a:lnSpc>
            </a:pPr>
            <a:r>
              <a:rPr lang="en-US" sz="2400" dirty="0"/>
              <a:t>Classified information (FOIA Ex. 1)</a:t>
            </a:r>
          </a:p>
          <a:p>
            <a:pPr lvl="1" eaLnBrk="1" hangingPunct="1">
              <a:lnSpc>
                <a:spcPct val="80000"/>
              </a:lnSpc>
            </a:pPr>
            <a:r>
              <a:rPr lang="en-US" sz="2400" dirty="0"/>
              <a:t>Investigatory matters </a:t>
            </a:r>
          </a:p>
          <a:p>
            <a:pPr lvl="1" eaLnBrk="1" hangingPunct="1">
              <a:lnSpc>
                <a:spcPct val="80000"/>
              </a:lnSpc>
            </a:pPr>
            <a:r>
              <a:rPr lang="en-US" sz="2400" dirty="0"/>
              <a:t>Presidential protective information</a:t>
            </a:r>
          </a:p>
          <a:p>
            <a:pPr lvl="1" eaLnBrk="1" hangingPunct="1">
              <a:lnSpc>
                <a:spcPct val="80000"/>
              </a:lnSpc>
            </a:pPr>
            <a:r>
              <a:rPr lang="en-US" sz="2400" dirty="0"/>
              <a:t>Statistical records</a:t>
            </a:r>
          </a:p>
          <a:p>
            <a:pPr lvl="1" eaLnBrk="1" hangingPunct="1">
              <a:lnSpc>
                <a:spcPct val="80000"/>
              </a:lnSpc>
            </a:pPr>
            <a:r>
              <a:rPr lang="en-US" sz="2400" dirty="0"/>
              <a:t>Suitability/eligibility data for Fed jobs, K, etc.</a:t>
            </a:r>
          </a:p>
          <a:p>
            <a:pPr lvl="1" eaLnBrk="1" hangingPunct="1">
              <a:lnSpc>
                <a:spcPct val="80000"/>
              </a:lnSpc>
            </a:pPr>
            <a:r>
              <a:rPr lang="en-US" sz="2400" dirty="0"/>
              <a:t>Testing/examination material for Fed jobs</a:t>
            </a:r>
          </a:p>
          <a:p>
            <a:pPr lvl="1" eaLnBrk="1" hangingPunct="1">
              <a:lnSpc>
                <a:spcPct val="80000"/>
              </a:lnSpc>
            </a:pPr>
            <a:r>
              <a:rPr lang="en-US" sz="2400" dirty="0"/>
              <a:t>Military evaluation material</a:t>
            </a:r>
          </a:p>
          <a:p>
            <a:pPr eaLnBrk="1" hangingPunct="1">
              <a:lnSpc>
                <a:spcPct val="80000"/>
              </a:lnSpc>
            </a:pPr>
            <a:r>
              <a:rPr lang="en-US" b="1" dirty="0">
                <a:effectLst>
                  <a:outerShdw blurRad="38100" dist="38100" dir="2700000" algn="tl">
                    <a:srgbClr val="000000">
                      <a:alpha val="43137"/>
                    </a:srgbClr>
                  </a:outerShdw>
                </a:effectLst>
              </a:rPr>
              <a:t>2 General Exemptions</a:t>
            </a:r>
            <a:r>
              <a:rPr lang="en-US" sz="3600" b="1" dirty="0">
                <a:effectLst>
                  <a:outerShdw blurRad="38100" dist="38100" dir="2700000" algn="tl">
                    <a:srgbClr val="000000">
                      <a:alpha val="43137"/>
                    </a:srgbClr>
                  </a:outerShdw>
                </a:effectLst>
              </a:rPr>
              <a:t> </a:t>
            </a:r>
          </a:p>
          <a:p>
            <a:pPr lvl="1" eaLnBrk="1" hangingPunct="1">
              <a:lnSpc>
                <a:spcPct val="80000"/>
              </a:lnSpc>
            </a:pPr>
            <a:r>
              <a:rPr lang="en-US" sz="2400" dirty="0"/>
              <a:t>CIA Records</a:t>
            </a:r>
          </a:p>
          <a:p>
            <a:pPr lvl="1" eaLnBrk="1" hangingPunct="1">
              <a:lnSpc>
                <a:spcPct val="80000"/>
              </a:lnSpc>
            </a:pPr>
            <a:r>
              <a:rPr lang="en-US" sz="2400" dirty="0"/>
              <a:t>Law Enforcement Records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1828800" y="460375"/>
            <a:ext cx="8458200" cy="1143000"/>
          </a:xfrm>
        </p:spPr>
        <p:txBody>
          <a:bodyPr>
            <a:normAutofit fontScale="90000"/>
          </a:bodyPr>
          <a:lstStyle/>
          <a:p>
            <a:pPr>
              <a:defRPr/>
            </a:pPr>
            <a:r>
              <a:rPr lang="en-US" sz="4400" dirty="0">
                <a:effectLst>
                  <a:outerShdw blurRad="38100" dist="38100" dir="2700000" algn="tl">
                    <a:srgbClr val="000000">
                      <a:alpha val="43137"/>
                    </a:srgbClr>
                  </a:outerShdw>
                </a:effectLst>
                <a:latin typeface="+mn-lt"/>
              </a:rPr>
              <a:t>The Freedom of Information Act (FOIA)</a:t>
            </a:r>
          </a:p>
        </p:txBody>
      </p:sp>
      <p:sp>
        <p:nvSpPr>
          <p:cNvPr id="12291" name="Rectangle 3"/>
          <p:cNvSpPr>
            <a:spLocks noGrp="1" noChangeArrowheads="1"/>
          </p:cNvSpPr>
          <p:nvPr>
            <p:ph idx="1"/>
          </p:nvPr>
        </p:nvSpPr>
        <p:spPr>
          <a:xfrm>
            <a:off x="1825595" y="2057400"/>
            <a:ext cx="5486400" cy="4419600"/>
          </a:xfrm>
        </p:spPr>
        <p:txBody>
          <a:bodyPr>
            <a:normAutofit fontScale="92500" lnSpcReduction="10000"/>
          </a:bodyPr>
          <a:lstStyle/>
          <a:p>
            <a:pPr>
              <a:spcAft>
                <a:spcPct val="20000"/>
              </a:spcAft>
            </a:pPr>
            <a:r>
              <a:rPr lang="en-US" sz="2800" dirty="0"/>
              <a:t>Enacted in 1966</a:t>
            </a:r>
            <a:endParaRPr lang="en-US" sz="2800" dirty="0">
              <a:cs typeface="Times New Roman" pitchFamily="18" charset="0"/>
            </a:endParaRPr>
          </a:p>
          <a:p>
            <a:pPr>
              <a:spcAft>
                <a:spcPct val="20000"/>
              </a:spcAft>
            </a:pPr>
            <a:r>
              <a:rPr lang="en-US" sz="2800" dirty="0"/>
              <a:t>5 United States Code </a:t>
            </a:r>
            <a:r>
              <a:rPr lang="en-US" sz="2800" dirty="0">
                <a:cs typeface="Times New Roman" pitchFamily="18" charset="0"/>
              </a:rPr>
              <a:t>§ 552</a:t>
            </a:r>
          </a:p>
          <a:p>
            <a:pPr>
              <a:spcAft>
                <a:spcPct val="20000"/>
              </a:spcAft>
            </a:pPr>
            <a:r>
              <a:rPr lang="en-US" sz="2800" dirty="0">
                <a:cs typeface="Times New Roman" pitchFamily="18" charset="0"/>
              </a:rPr>
              <a:t>The public has a right to information concerning the activities of its Government</a:t>
            </a:r>
          </a:p>
          <a:p>
            <a:pPr>
              <a:spcAft>
                <a:spcPct val="20000"/>
              </a:spcAft>
            </a:pPr>
            <a:r>
              <a:rPr lang="en-US" sz="2800" dirty="0">
                <a:cs typeface="Times New Roman" pitchFamily="18" charset="0"/>
              </a:rPr>
              <a:t>“Informed citizenry is vital to democracy”</a:t>
            </a:r>
          </a:p>
          <a:p>
            <a:pPr>
              <a:spcAft>
                <a:spcPct val="20000"/>
              </a:spcAft>
            </a:pPr>
            <a:r>
              <a:rPr lang="en-US" sz="2800" dirty="0">
                <a:cs typeface="Times New Roman" pitchFamily="18" charset="0"/>
              </a:rPr>
              <a:t>Applies only to information that “sheds light on an agency’s performance of its statutory duties”</a:t>
            </a:r>
          </a:p>
          <a:p>
            <a:pPr>
              <a:spcAft>
                <a:spcPct val="20000"/>
              </a:spcAft>
            </a:pPr>
            <a:endParaRPr lang="en-US" sz="2600" dirty="0"/>
          </a:p>
        </p:txBody>
      </p:sp>
      <p:pic>
        <p:nvPicPr>
          <p:cNvPr id="3074" name="Picture 2" descr="H:\Photos\Altus_FOIA.jpg"/>
          <p:cNvPicPr>
            <a:picLocks noChangeAspect="1" noChangeArrowheads="1"/>
          </p:cNvPicPr>
          <p:nvPr/>
        </p:nvPicPr>
        <p:blipFill>
          <a:blip r:embed="rId3" cstate="screen"/>
          <a:srcRect/>
          <a:stretch>
            <a:fillRect/>
          </a:stretch>
        </p:blipFill>
        <p:spPr bwMode="auto">
          <a:xfrm>
            <a:off x="7620001" y="3048000"/>
            <a:ext cx="2358995" cy="1524000"/>
          </a:xfrm>
          <a:prstGeom prst="rect">
            <a:avLst/>
          </a:prstGeom>
          <a:noFill/>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981200" y="381000"/>
            <a:ext cx="8305800" cy="762000"/>
          </a:xfrm>
        </p:spPr>
        <p:txBody>
          <a:bodyPr vert="horz" lIns="90488" tIns="44450" rIns="90488" bIns="44450" rtlCol="0" anchor="ctr">
            <a:normAutofit/>
          </a:bodyPr>
          <a:lstStyle/>
          <a:p>
            <a:pPr eaLnBrk="1" hangingPunct="1"/>
            <a:r>
              <a:rPr lang="en-US" sz="4400" dirty="0"/>
              <a:t>The Special Exemption</a:t>
            </a:r>
          </a:p>
        </p:txBody>
      </p:sp>
      <p:sp>
        <p:nvSpPr>
          <p:cNvPr id="279555" name="Rectangle 3"/>
          <p:cNvSpPr>
            <a:spLocks noGrp="1" noChangeArrowheads="1"/>
          </p:cNvSpPr>
          <p:nvPr>
            <p:ph type="body" sz="half" idx="1"/>
          </p:nvPr>
        </p:nvSpPr>
        <p:spPr>
          <a:xfrm>
            <a:off x="1981200" y="1905000"/>
            <a:ext cx="8305800" cy="1600200"/>
          </a:xfrm>
        </p:spPr>
        <p:txBody>
          <a:bodyPr vert="horz" lIns="90488" tIns="44450" rIns="90488" bIns="44450" rtlCol="0">
            <a:normAutofit lnSpcReduction="10000"/>
          </a:bodyPr>
          <a:lstStyle/>
          <a:p>
            <a:pPr eaLnBrk="1" hangingPunct="1">
              <a:lnSpc>
                <a:spcPct val="70000"/>
              </a:lnSpc>
              <a:buFontTx/>
              <a:buNone/>
              <a:defRPr/>
            </a:pPr>
            <a:r>
              <a:rPr lang="en-US" sz="4000" b="1" dirty="0">
                <a:effectLst>
                  <a:outerShdw blurRad="38100" dist="38100" dir="2700000" algn="tl">
                    <a:srgbClr val="C0C0C0"/>
                  </a:outerShdw>
                </a:effectLst>
              </a:rPr>
              <a:t>   </a:t>
            </a:r>
            <a:r>
              <a:rPr lang="en-US" sz="2800" dirty="0"/>
              <a:t>“Nothing in this section shall allow an individual access to any information compiled in reasonable apprehension of civil litigation.”  </a:t>
            </a:r>
          </a:p>
          <a:p>
            <a:pPr eaLnBrk="1" hangingPunct="1">
              <a:lnSpc>
                <a:spcPct val="70000"/>
              </a:lnSpc>
              <a:buFontTx/>
              <a:buNone/>
              <a:defRPr/>
            </a:pPr>
            <a:r>
              <a:rPr lang="en-US" sz="2800" dirty="0"/>
              <a:t>						- </a:t>
            </a:r>
            <a:r>
              <a:rPr lang="en-US" sz="2800" dirty="0">
                <a:cs typeface="Times New Roman" pitchFamily="18" charset="0"/>
              </a:rPr>
              <a:t>§ 552(a)(d)(5)</a:t>
            </a:r>
          </a:p>
        </p:txBody>
      </p:sp>
      <p:sp>
        <p:nvSpPr>
          <p:cNvPr id="61444" name="Rectangle 4"/>
          <p:cNvSpPr>
            <a:spLocks noChangeArrowheads="1"/>
          </p:cNvSpPr>
          <p:nvPr/>
        </p:nvSpPr>
        <p:spPr bwMode="auto">
          <a:xfrm>
            <a:off x="1981200" y="3505200"/>
            <a:ext cx="8305800" cy="2438400"/>
          </a:xfrm>
          <a:prstGeom prst="rect">
            <a:avLst/>
          </a:prstGeom>
          <a:noFill/>
          <a:ln w="12700">
            <a:noFill/>
            <a:miter lim="800000"/>
            <a:headEnd/>
            <a:tailEnd/>
          </a:ln>
        </p:spPr>
        <p:txBody>
          <a:bodyPr lIns="90488" tIns="44450" rIns="90488" bIns="44450"/>
          <a:lstStyle/>
          <a:p>
            <a:pPr marL="342900" indent="-284163">
              <a:lnSpc>
                <a:spcPct val="70000"/>
              </a:lnSpc>
              <a:spcBef>
                <a:spcPct val="20000"/>
              </a:spcBef>
              <a:buFontTx/>
              <a:buChar char="•"/>
            </a:pPr>
            <a:r>
              <a:rPr lang="en-US" sz="2800" dirty="0"/>
              <a:t>No requirement to include in “routine use” clause</a:t>
            </a:r>
          </a:p>
          <a:p>
            <a:pPr marL="342900" indent="-284163">
              <a:lnSpc>
                <a:spcPct val="70000"/>
              </a:lnSpc>
              <a:spcBef>
                <a:spcPct val="20000"/>
              </a:spcBef>
              <a:buFontTx/>
              <a:buChar char="•"/>
            </a:pPr>
            <a:endParaRPr lang="en-US" sz="2800" dirty="0"/>
          </a:p>
          <a:p>
            <a:pPr marL="342900" indent="-284163">
              <a:lnSpc>
                <a:spcPct val="70000"/>
              </a:lnSpc>
              <a:spcBef>
                <a:spcPct val="20000"/>
              </a:spcBef>
              <a:buFontTx/>
              <a:buChar char="•"/>
            </a:pPr>
            <a:r>
              <a:rPr lang="en-US" sz="2800" dirty="0"/>
              <a:t>Broadly interpreted</a:t>
            </a:r>
          </a:p>
          <a:p>
            <a:pPr marL="342900" indent="-284163">
              <a:lnSpc>
                <a:spcPct val="70000"/>
              </a:lnSpc>
              <a:spcBef>
                <a:spcPct val="20000"/>
              </a:spcBef>
              <a:buFontTx/>
              <a:buChar char="•"/>
            </a:pPr>
            <a:endParaRPr lang="en-US" sz="2800" dirty="0"/>
          </a:p>
          <a:p>
            <a:pPr marL="342900" indent="-284163">
              <a:lnSpc>
                <a:spcPct val="70000"/>
              </a:lnSpc>
              <a:spcBef>
                <a:spcPct val="20000"/>
              </a:spcBef>
              <a:buFontTx/>
              <a:buChar char="•"/>
            </a:pPr>
            <a:r>
              <a:rPr lang="en-US" sz="2800" dirty="0"/>
              <a:t>Covers any material (not limited to attorney work product) </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981200" y="381000"/>
            <a:ext cx="8305800" cy="762000"/>
          </a:xfrm>
        </p:spPr>
        <p:txBody>
          <a:bodyPr vert="horz" lIns="90488" tIns="44450" rIns="90488" bIns="44450" rtlCol="0" anchor="ctr">
            <a:normAutofit fontScale="90000"/>
          </a:bodyPr>
          <a:lstStyle/>
          <a:p>
            <a:pPr eaLnBrk="1" hangingPunct="1"/>
            <a:r>
              <a:rPr lang="en-US" dirty="0"/>
              <a:t>Processing Privacy Act Requests</a:t>
            </a:r>
          </a:p>
        </p:txBody>
      </p:sp>
      <p:sp>
        <p:nvSpPr>
          <p:cNvPr id="279555" name="Rectangle 3"/>
          <p:cNvSpPr>
            <a:spLocks noGrp="1" noChangeArrowheads="1"/>
          </p:cNvSpPr>
          <p:nvPr>
            <p:ph type="body" sz="half" idx="1"/>
          </p:nvPr>
        </p:nvSpPr>
        <p:spPr>
          <a:xfrm>
            <a:off x="1752600" y="2514600"/>
            <a:ext cx="8305800" cy="3733800"/>
          </a:xfrm>
        </p:spPr>
        <p:txBody>
          <a:bodyPr vert="horz" lIns="90488" tIns="44450" rIns="90488" bIns="44450" rtlCol="0">
            <a:normAutofit fontScale="47500" lnSpcReduction="20000"/>
          </a:bodyPr>
          <a:lstStyle/>
          <a:p>
            <a:pPr eaLnBrk="1" hangingPunct="1">
              <a:lnSpc>
                <a:spcPct val="70000"/>
              </a:lnSpc>
              <a:buFontTx/>
              <a:buNone/>
              <a:defRPr/>
            </a:pPr>
            <a:r>
              <a:rPr lang="en-US" sz="4900" dirty="0"/>
              <a:t>Privacy Act access/amendment request:</a:t>
            </a:r>
          </a:p>
          <a:p>
            <a:pPr lvl="1">
              <a:spcAft>
                <a:spcPct val="20000"/>
              </a:spcAft>
            </a:pPr>
            <a:r>
              <a:rPr lang="en-US" sz="4900" dirty="0"/>
              <a:t> Written or oral submitted to custodian of record</a:t>
            </a:r>
          </a:p>
          <a:p>
            <a:pPr lvl="1">
              <a:spcAft>
                <a:spcPct val="20000"/>
              </a:spcAft>
            </a:pPr>
            <a:r>
              <a:rPr lang="en-US" sz="4900" dirty="0"/>
              <a:t>Custodian must acknowledge within 10 work days</a:t>
            </a:r>
          </a:p>
          <a:p>
            <a:pPr lvl="1">
              <a:spcAft>
                <a:spcPct val="20000"/>
              </a:spcAft>
            </a:pPr>
            <a:r>
              <a:rPr lang="en-US" sz="4900" dirty="0"/>
              <a:t>Releasable records provided within 30 working days</a:t>
            </a:r>
          </a:p>
          <a:p>
            <a:pPr>
              <a:spcAft>
                <a:spcPct val="20000"/>
              </a:spcAft>
            </a:pPr>
            <a:r>
              <a:rPr lang="en-US" sz="4900" dirty="0"/>
              <a:t>Denial of access/amendment only by Access and Amendment Refusal Authority (17 Army-wide)</a:t>
            </a:r>
          </a:p>
          <a:p>
            <a:pPr>
              <a:spcAft>
                <a:spcPct val="20000"/>
              </a:spcAft>
            </a:pPr>
            <a:r>
              <a:rPr lang="en-US" sz="4900" dirty="0"/>
              <a:t>Appeal to DA Privacy Review Board</a:t>
            </a:r>
          </a:p>
          <a:p>
            <a:pPr>
              <a:spcAft>
                <a:spcPct val="20000"/>
              </a:spcAft>
            </a:pPr>
            <a:r>
              <a:rPr lang="en-US" sz="4900" dirty="0"/>
              <a:t>Judicial review</a:t>
            </a:r>
          </a:p>
          <a:p>
            <a:pPr>
              <a:spcAft>
                <a:spcPct val="20000"/>
              </a:spcAft>
            </a:pPr>
            <a:r>
              <a:rPr lang="en-US" sz="4900" dirty="0"/>
              <a:t>Privacy Act requests will also be processed as FOIA request</a:t>
            </a:r>
          </a:p>
          <a:p>
            <a:pPr eaLnBrk="1" hangingPunct="1">
              <a:lnSpc>
                <a:spcPct val="70000"/>
              </a:lnSpc>
              <a:buFontTx/>
              <a:buNone/>
              <a:defRPr/>
            </a:pPr>
            <a:endParaRPr lang="en-US" sz="2800" dirty="0">
              <a:cs typeface="Times New Roman" pitchFamily="18" charset="0"/>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title"/>
          </p:nvPr>
        </p:nvSpPr>
        <p:spPr>
          <a:xfrm>
            <a:off x="1981200" y="457200"/>
            <a:ext cx="8229600" cy="1066800"/>
          </a:xfrm>
        </p:spPr>
        <p:txBody>
          <a:bodyPr vert="horz" lIns="90488" tIns="44450" rIns="90488" bIns="44450" rtlCol="0" anchor="ctr">
            <a:normAutofit fontScale="90000"/>
          </a:bodyPr>
          <a:lstStyle/>
          <a:p>
            <a:pPr eaLnBrk="1" hangingPunct="1"/>
            <a:r>
              <a:rPr lang="en-US" sz="4400" dirty="0"/>
              <a:t>Accounting for Disclosures</a:t>
            </a:r>
          </a:p>
        </p:txBody>
      </p:sp>
      <p:sp>
        <p:nvSpPr>
          <p:cNvPr id="63491" name="Rectangle 6"/>
          <p:cNvSpPr>
            <a:spLocks noGrp="1" noChangeArrowheads="1"/>
          </p:cNvSpPr>
          <p:nvPr>
            <p:ph type="body" sz="half" idx="1"/>
          </p:nvPr>
        </p:nvSpPr>
        <p:spPr>
          <a:xfrm>
            <a:off x="1979112" y="2133600"/>
            <a:ext cx="8229600" cy="5105400"/>
          </a:xfrm>
        </p:spPr>
        <p:txBody>
          <a:bodyPr vert="horz" lIns="90488" tIns="44450" rIns="90488" bIns="44450" rtlCol="0">
            <a:normAutofit/>
          </a:bodyPr>
          <a:lstStyle/>
          <a:p>
            <a:pPr eaLnBrk="1" hangingPunct="1">
              <a:spcBef>
                <a:spcPct val="30000"/>
              </a:spcBef>
            </a:pPr>
            <a:r>
              <a:rPr lang="en-US" sz="2800" dirty="0"/>
              <a:t>Required for all disclosures except w/in the agency</a:t>
            </a:r>
          </a:p>
          <a:p>
            <a:pPr eaLnBrk="1" hangingPunct="1">
              <a:spcBef>
                <a:spcPct val="30000"/>
              </a:spcBef>
            </a:pPr>
            <a:r>
              <a:rPr lang="en-US" sz="2800" dirty="0"/>
              <a:t>Must include “who-what-where-when-why”</a:t>
            </a:r>
          </a:p>
          <a:p>
            <a:pPr eaLnBrk="1" hangingPunct="1">
              <a:spcBef>
                <a:spcPct val="30000"/>
              </a:spcBef>
            </a:pPr>
            <a:r>
              <a:rPr lang="en-US" sz="2800" dirty="0"/>
              <a:t>Agency must retain record 5 yrs</a:t>
            </a:r>
          </a:p>
          <a:p>
            <a:pPr eaLnBrk="1" hangingPunct="1">
              <a:spcBef>
                <a:spcPct val="30000"/>
              </a:spcBef>
            </a:pPr>
            <a:r>
              <a:rPr lang="en-US" sz="2800" dirty="0"/>
              <a:t>Made available to subject -On request</a:t>
            </a:r>
          </a:p>
          <a:p>
            <a:pPr eaLnBrk="1" hangingPunct="1">
              <a:spcBef>
                <a:spcPct val="30000"/>
              </a:spcBef>
            </a:pPr>
            <a:r>
              <a:rPr lang="en-US" sz="2800" dirty="0"/>
              <a:t>Agency inform recipients of any amendment by subject</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381000"/>
            <a:ext cx="9144000" cy="1295400"/>
          </a:xfrm>
        </p:spPr>
        <p:txBody>
          <a:bodyPr/>
          <a:lstStyle/>
          <a:p>
            <a:r>
              <a:rPr lang="en-US" dirty="0"/>
              <a:t>Reduction of Social Security Number (SSN) Use Within DOD</a:t>
            </a:r>
          </a:p>
        </p:txBody>
      </p:sp>
      <p:sp>
        <p:nvSpPr>
          <p:cNvPr id="6" name="Content Placeholder 5"/>
          <p:cNvSpPr>
            <a:spLocks noGrp="1"/>
          </p:cNvSpPr>
          <p:nvPr>
            <p:ph idx="1"/>
          </p:nvPr>
        </p:nvSpPr>
        <p:spPr>
          <a:xfrm>
            <a:off x="1981200" y="1905001"/>
            <a:ext cx="8229600" cy="2057400"/>
          </a:xfrm>
        </p:spPr>
        <p:txBody>
          <a:bodyPr/>
          <a:lstStyle/>
          <a:p>
            <a:r>
              <a:rPr lang="en-US" sz="2000" dirty="0"/>
              <a:t>DoDI 1000.30</a:t>
            </a:r>
          </a:p>
          <a:p>
            <a:r>
              <a:rPr lang="en-US" sz="2000" dirty="0"/>
              <a:t>Reduce use of SSN, truncated, masked, encrypted, etc.</a:t>
            </a:r>
          </a:p>
          <a:p>
            <a:r>
              <a:rPr lang="en-US" sz="2000" dirty="0"/>
              <a:t>Only use SSN on approved forms when they meet the DODI established criteria</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3988" y="3962401"/>
            <a:ext cx="3144024" cy="193357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BREACH OF PII</a:t>
            </a:r>
          </a:p>
        </p:txBody>
      </p:sp>
      <p:sp>
        <p:nvSpPr>
          <p:cNvPr id="6" name="Content Placeholder 5"/>
          <p:cNvSpPr>
            <a:spLocks noGrp="1"/>
          </p:cNvSpPr>
          <p:nvPr>
            <p:ph sz="half" idx="1"/>
          </p:nvPr>
        </p:nvSpPr>
        <p:spPr>
          <a:xfrm>
            <a:off x="2072277" y="2057401"/>
            <a:ext cx="4038600" cy="4678363"/>
          </a:xfrm>
        </p:spPr>
        <p:txBody>
          <a:bodyPr>
            <a:normAutofit/>
          </a:bodyPr>
          <a:lstStyle/>
          <a:p>
            <a:r>
              <a:rPr lang="en-US" sz="2400" dirty="0"/>
              <a:t>Breach</a:t>
            </a:r>
          </a:p>
          <a:p>
            <a:pPr lvl="1"/>
            <a:r>
              <a:rPr lang="en-US" sz="2400" dirty="0"/>
              <a:t>Confirmed, or</a:t>
            </a:r>
          </a:p>
          <a:p>
            <a:pPr lvl="1"/>
            <a:r>
              <a:rPr lang="en-US" sz="2400" dirty="0"/>
              <a:t>Suspected</a:t>
            </a:r>
          </a:p>
          <a:p>
            <a:pPr lvl="1"/>
            <a:endParaRPr lang="en-US" sz="2400" dirty="0"/>
          </a:p>
          <a:p>
            <a:r>
              <a:rPr lang="en-US" sz="2400" dirty="0"/>
              <a:t>Report</a:t>
            </a:r>
          </a:p>
          <a:p>
            <a:pPr lvl="1"/>
            <a:r>
              <a:rPr lang="en-US" sz="2400" b="1" u="sng" dirty="0"/>
              <a:t>ONE HOUR</a:t>
            </a:r>
          </a:p>
          <a:p>
            <a:pPr lvl="1"/>
            <a:endParaRPr lang="en-US" sz="2400" b="1" u="sng" dirty="0"/>
          </a:p>
          <a:p>
            <a:r>
              <a:rPr lang="en-US" sz="2400" dirty="0"/>
              <a:t>Report/Notify</a:t>
            </a:r>
          </a:p>
          <a:p>
            <a:pPr lvl="1"/>
            <a:r>
              <a:rPr lang="en-US" sz="2400" dirty="0"/>
              <a:t>24 hours</a:t>
            </a:r>
          </a:p>
          <a:p>
            <a:pPr lvl="1"/>
            <a:r>
              <a:rPr lang="en-US" sz="2400" dirty="0"/>
              <a:t>10 days</a:t>
            </a:r>
          </a:p>
        </p:txBody>
      </p:sp>
      <p:sp>
        <p:nvSpPr>
          <p:cNvPr id="7" name="Content Placeholder 6"/>
          <p:cNvSpPr>
            <a:spLocks noGrp="1"/>
          </p:cNvSpPr>
          <p:nvPr>
            <p:ph sz="half" idx="2"/>
          </p:nvPr>
        </p:nvSpPr>
        <p:spPr>
          <a:xfrm>
            <a:off x="5334000" y="2103438"/>
            <a:ext cx="5562600" cy="4754563"/>
          </a:xfrm>
        </p:spPr>
        <p:txBody>
          <a:bodyPr>
            <a:normAutofit/>
          </a:bodyPr>
          <a:lstStyle/>
          <a:p>
            <a:r>
              <a:rPr lang="en-US" sz="2400" dirty="0"/>
              <a:t>US-CERT</a:t>
            </a:r>
          </a:p>
          <a:p>
            <a:endParaRPr lang="en-US" sz="2400" dirty="0"/>
          </a:p>
          <a:p>
            <a:r>
              <a:rPr lang="en-US" sz="2400" dirty="0"/>
              <a:t>Army FOIA/PA office</a:t>
            </a:r>
          </a:p>
          <a:p>
            <a:endParaRPr lang="en-US" sz="2400" dirty="0"/>
          </a:p>
          <a:p>
            <a:r>
              <a:rPr lang="en-US" sz="2400" dirty="0"/>
              <a:t>Individual Notification Letter</a:t>
            </a:r>
          </a:p>
          <a:p>
            <a:pPr lvl="1"/>
            <a:endParaRPr lang="en-US" sz="2400" dirty="0"/>
          </a:p>
          <a:p>
            <a:pPr lvl="1"/>
            <a:endParaRPr lang="en-US" sz="2400" dirty="0"/>
          </a:p>
          <a:p>
            <a:pPr lvl="1"/>
            <a:endParaRPr lang="en-US" sz="2400" dirty="0"/>
          </a:p>
          <a:p>
            <a:pPr lvl="1">
              <a:buNone/>
            </a:pPr>
            <a:endParaRPr lang="en-US"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idx="4294967295"/>
          </p:nvPr>
        </p:nvSpPr>
        <p:spPr>
          <a:xfrm>
            <a:off x="3733800" y="460375"/>
            <a:ext cx="8458200" cy="1143000"/>
          </a:xfrm>
        </p:spPr>
        <p:txBody>
          <a:bodyPr>
            <a:normAutofit fontScale="90000"/>
          </a:bodyPr>
          <a:lstStyle/>
          <a:p>
            <a:pPr>
              <a:defRPr/>
            </a:pPr>
            <a:r>
              <a:rPr lang="en-US" sz="4400" dirty="0">
                <a:latin typeface="+mn-lt"/>
              </a:rPr>
              <a:t>The Freedom of Information Act (FOIA)</a:t>
            </a:r>
          </a:p>
        </p:txBody>
      </p:sp>
      <p:sp>
        <p:nvSpPr>
          <p:cNvPr id="13315" name="Rectangle 2"/>
          <p:cNvSpPr>
            <a:spLocks noChangeArrowheads="1"/>
          </p:cNvSpPr>
          <p:nvPr/>
        </p:nvSpPr>
        <p:spPr bwMode="auto">
          <a:xfrm>
            <a:off x="2362200" y="4114801"/>
            <a:ext cx="7772400" cy="1470025"/>
          </a:xfrm>
          <a:prstGeom prst="rect">
            <a:avLst/>
          </a:prstGeom>
          <a:noFill/>
          <a:ln w="9525">
            <a:noFill/>
            <a:miter lim="800000"/>
            <a:headEnd/>
            <a:tailEnd/>
          </a:ln>
        </p:spPr>
        <p:txBody>
          <a:bodyPr anchor="ctr"/>
          <a:lstStyle/>
          <a:p>
            <a:pPr algn="ctr" eaLnBrk="0" hangingPunct="0">
              <a:spcBef>
                <a:spcPct val="20000"/>
              </a:spcBef>
              <a:spcAft>
                <a:spcPct val="20000"/>
              </a:spcAft>
            </a:pPr>
            <a:br>
              <a:rPr lang="en-US" sz="3200" i="1" dirty="0"/>
            </a:br>
            <a:r>
              <a:rPr lang="en-US" sz="2400" b="1" i="1" dirty="0"/>
              <a:t>Knowledge will forever govern ignorance, and a people who mean to be their own Governors, must arm themselves with the power knowledge gives. </a:t>
            </a:r>
            <a:br>
              <a:rPr lang="en-US" sz="2400" b="1" i="1" dirty="0"/>
            </a:br>
            <a:br>
              <a:rPr lang="en-US" sz="2400" b="1" i="1" dirty="0"/>
            </a:br>
            <a:r>
              <a:rPr lang="en-US" sz="2400" dirty="0"/>
              <a:t>- James Madison</a:t>
            </a:r>
            <a:br>
              <a:rPr lang="en-US" sz="2400" dirty="0"/>
            </a:br>
            <a:endParaRPr lang="en-US" sz="2400" dirty="0"/>
          </a:p>
        </p:txBody>
      </p:sp>
      <p:pic>
        <p:nvPicPr>
          <p:cNvPr id="13316" name="Picture 3" descr="Portrait of James Madison"/>
          <p:cNvPicPr>
            <a:picLocks noChangeAspect="1" noChangeArrowheads="1"/>
          </p:cNvPicPr>
          <p:nvPr/>
        </p:nvPicPr>
        <p:blipFill>
          <a:blip r:embed="rId3" cstate="screen"/>
          <a:srcRect/>
          <a:stretch>
            <a:fillRect/>
          </a:stretch>
        </p:blipFill>
        <p:spPr bwMode="auto">
          <a:xfrm>
            <a:off x="2438400" y="1524000"/>
            <a:ext cx="1371600" cy="2019300"/>
          </a:xfrm>
          <a:prstGeom prst="rect">
            <a:avLst/>
          </a:prstGeom>
          <a:noFill/>
          <a:ln w="9525">
            <a:noFill/>
            <a:miter lim="800000"/>
            <a:headEnd/>
            <a:tailEnd/>
          </a:ln>
        </p:spPr>
      </p:pic>
      <p:sp>
        <p:nvSpPr>
          <p:cNvPr id="13317" name="Rectangle 4"/>
          <p:cNvSpPr>
            <a:spLocks noChangeArrowheads="1"/>
          </p:cNvSpPr>
          <p:nvPr/>
        </p:nvSpPr>
        <p:spPr bwMode="auto">
          <a:xfrm>
            <a:off x="4152900" y="1200150"/>
            <a:ext cx="6172200" cy="1752600"/>
          </a:xfrm>
          <a:prstGeom prst="rect">
            <a:avLst/>
          </a:prstGeom>
          <a:noFill/>
          <a:ln w="9525">
            <a:noFill/>
            <a:miter lim="800000"/>
            <a:headEnd/>
            <a:tailEnd/>
          </a:ln>
        </p:spPr>
        <p:txBody>
          <a:bodyPr/>
          <a:lstStyle/>
          <a:p>
            <a:pPr algn="ctr" eaLnBrk="0" hangingPunct="0">
              <a:spcBef>
                <a:spcPct val="20000"/>
              </a:spcBef>
              <a:spcAft>
                <a:spcPct val="20000"/>
              </a:spcAft>
            </a:pPr>
            <a:r>
              <a:rPr lang="en-US" sz="2400" b="1" i="1" dirty="0"/>
              <a:t>A popular Government without popular information or the means of acquiring it, is but a Prologue to a Farce or a Tragedy or perhaps both. </a:t>
            </a:r>
          </a:p>
          <a:p>
            <a:pPr algn="ctr" eaLnBrk="0" hangingPunct="0">
              <a:lnSpc>
                <a:spcPct val="90000"/>
              </a:lnSpc>
              <a:spcBef>
                <a:spcPct val="20000"/>
              </a:spcBef>
            </a:pPr>
            <a:br>
              <a:rPr lang="en-US" sz="2400" b="1" i="1" dirty="0"/>
            </a:br>
            <a:endParaRPr lang="en-US" sz="2400" b="1" i="1"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a:xfrm>
            <a:off x="1905000" y="152400"/>
            <a:ext cx="8458200" cy="1219200"/>
          </a:xfrm>
        </p:spPr>
        <p:txBody>
          <a:bodyPr vert="horz" lIns="90488" tIns="44450" rIns="90488" bIns="44450" rtlCol="0" anchor="ctr">
            <a:normAutofit/>
          </a:bodyPr>
          <a:lstStyle/>
          <a:p>
            <a:pPr eaLnBrk="1" hangingPunct="1"/>
            <a:r>
              <a:rPr lang="en-US" sz="4400" dirty="0"/>
              <a:t>Definitions/Concepts</a:t>
            </a:r>
          </a:p>
        </p:txBody>
      </p:sp>
      <p:sp>
        <p:nvSpPr>
          <p:cNvPr id="14339" name="Content Placeholder 3"/>
          <p:cNvSpPr>
            <a:spLocks noGrp="1"/>
          </p:cNvSpPr>
          <p:nvPr>
            <p:ph idx="1"/>
          </p:nvPr>
        </p:nvSpPr>
        <p:spPr>
          <a:xfrm>
            <a:off x="1828800" y="2057401"/>
            <a:ext cx="8229600" cy="4678363"/>
          </a:xfrm>
        </p:spPr>
        <p:txBody>
          <a:bodyPr/>
          <a:lstStyle/>
          <a:p>
            <a:pPr>
              <a:lnSpc>
                <a:spcPct val="90000"/>
              </a:lnSpc>
              <a:spcAft>
                <a:spcPct val="20000"/>
              </a:spcAft>
            </a:pPr>
            <a:r>
              <a:rPr lang="en-US" sz="2800" dirty="0"/>
              <a:t>Applies to </a:t>
            </a:r>
            <a:r>
              <a:rPr lang="en-US" sz="2800" b="1" dirty="0">
                <a:effectLst>
                  <a:outerShdw blurRad="38100" dist="38100" dir="2700000" algn="tl">
                    <a:srgbClr val="000000">
                      <a:alpha val="43137"/>
                    </a:srgbClr>
                  </a:outerShdw>
                </a:effectLst>
              </a:rPr>
              <a:t>“Agency Records”</a:t>
            </a:r>
          </a:p>
          <a:p>
            <a:pPr>
              <a:lnSpc>
                <a:spcPct val="90000"/>
              </a:lnSpc>
              <a:spcAft>
                <a:spcPct val="20000"/>
              </a:spcAft>
            </a:pPr>
            <a:r>
              <a:rPr lang="en-US" sz="2800" b="1" dirty="0">
                <a:effectLst>
                  <a:outerShdw blurRad="38100" dist="38100" dir="2700000" algn="tl">
                    <a:srgbClr val="000000">
                      <a:alpha val="43137"/>
                    </a:srgbClr>
                  </a:outerShdw>
                </a:effectLst>
              </a:rPr>
              <a:t>“Record” </a:t>
            </a:r>
          </a:p>
          <a:p>
            <a:pPr lvl="1">
              <a:lnSpc>
                <a:spcPct val="90000"/>
              </a:lnSpc>
              <a:spcAft>
                <a:spcPct val="20000"/>
              </a:spcAft>
            </a:pPr>
            <a:r>
              <a:rPr lang="en-US" dirty="0"/>
              <a:t>Created or obtained by the agency</a:t>
            </a:r>
          </a:p>
          <a:p>
            <a:pPr lvl="1">
              <a:lnSpc>
                <a:spcPct val="90000"/>
              </a:lnSpc>
              <a:spcAft>
                <a:spcPct val="20000"/>
              </a:spcAft>
            </a:pPr>
            <a:r>
              <a:rPr lang="en-US" dirty="0"/>
              <a:t>Possession </a:t>
            </a:r>
            <a:r>
              <a:rPr lang="en-US" u="sng" dirty="0"/>
              <a:t>and</a:t>
            </a:r>
            <a:r>
              <a:rPr lang="en-US" dirty="0"/>
              <a:t> control</a:t>
            </a:r>
          </a:p>
          <a:p>
            <a:pPr lvl="1">
              <a:lnSpc>
                <a:spcPct val="90000"/>
              </a:lnSpc>
              <a:spcAft>
                <a:spcPct val="20000"/>
              </a:spcAft>
            </a:pPr>
            <a:r>
              <a:rPr lang="en-US" dirty="0"/>
              <a:t>Retrievable and reproducible</a:t>
            </a:r>
          </a:p>
          <a:p>
            <a:pPr>
              <a:lnSpc>
                <a:spcPct val="90000"/>
              </a:lnSpc>
              <a:spcAft>
                <a:spcPct val="20000"/>
              </a:spcAft>
            </a:pPr>
            <a:r>
              <a:rPr lang="en-US" sz="2800" dirty="0"/>
              <a:t>Not required to create a record</a:t>
            </a:r>
          </a:p>
          <a:p>
            <a:pPr>
              <a:lnSpc>
                <a:spcPct val="90000"/>
              </a:lnSpc>
              <a:spcAft>
                <a:spcPct val="20000"/>
              </a:spcAft>
            </a:pPr>
            <a:r>
              <a:rPr lang="en-US" sz="2800" dirty="0"/>
              <a:t>Must always segregate and release</a:t>
            </a:r>
          </a:p>
          <a:p>
            <a:pPr>
              <a:lnSpc>
                <a:spcPct val="90000"/>
              </a:lnSpc>
              <a:spcAft>
                <a:spcPct val="20000"/>
              </a:spcAft>
            </a:pPr>
            <a:r>
              <a:rPr lang="en-US" sz="2800" dirty="0"/>
              <a:t>Any “person” may request records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81200" y="228600"/>
            <a:ext cx="8229600" cy="1143000"/>
          </a:xfrm>
        </p:spPr>
        <p:txBody>
          <a:bodyPr vert="horz" lIns="90488" tIns="44450" rIns="90488" bIns="44450" rtlCol="0" anchor="ctr">
            <a:normAutofit/>
          </a:bodyPr>
          <a:lstStyle/>
          <a:p>
            <a:pPr eaLnBrk="1" hangingPunct="1"/>
            <a:r>
              <a:rPr lang="en-US" sz="4400" dirty="0"/>
              <a:t>FOIA Exemptions</a:t>
            </a:r>
          </a:p>
        </p:txBody>
      </p:sp>
      <p:sp>
        <p:nvSpPr>
          <p:cNvPr id="15363" name="Rectangle 3"/>
          <p:cNvSpPr>
            <a:spLocks noGrp="1" noChangeArrowheads="1"/>
          </p:cNvSpPr>
          <p:nvPr>
            <p:ph type="body" sz="half" idx="1"/>
          </p:nvPr>
        </p:nvSpPr>
        <p:spPr>
          <a:xfrm>
            <a:off x="1943100" y="1981200"/>
            <a:ext cx="8305800" cy="4724400"/>
          </a:xfrm>
        </p:spPr>
        <p:txBody>
          <a:bodyPr vert="horz" lIns="90488" tIns="44450" rIns="90488" bIns="44450" rtlCol="0">
            <a:normAutofit fontScale="92500" lnSpcReduction="20000"/>
          </a:bodyPr>
          <a:lstStyle/>
          <a:p>
            <a:pPr marL="533400" indent="-533400">
              <a:buFont typeface="Monotype Sorts"/>
              <a:buAutoNum type="arabicPeriod"/>
            </a:pPr>
            <a:r>
              <a:rPr lang="en-US" sz="2400" dirty="0"/>
              <a:t>Classified Information</a:t>
            </a:r>
          </a:p>
          <a:p>
            <a:pPr marL="533400" indent="-533400">
              <a:buFont typeface="Monotype Sorts"/>
              <a:buAutoNum type="arabicPeriod"/>
            </a:pPr>
            <a:r>
              <a:rPr lang="en-US" sz="2400" dirty="0"/>
              <a:t>Internal Rules and Policies</a:t>
            </a:r>
          </a:p>
          <a:p>
            <a:pPr marL="533400" indent="-533400">
              <a:buFont typeface="Monotype Sorts"/>
              <a:buAutoNum type="arabicPeriod"/>
            </a:pPr>
            <a:r>
              <a:rPr lang="en-US" sz="2400" dirty="0"/>
              <a:t>Withholding Statutes</a:t>
            </a:r>
          </a:p>
          <a:p>
            <a:pPr marL="533400" indent="-533400">
              <a:buFont typeface="Monotype Sorts"/>
              <a:buAutoNum type="arabicPeriod"/>
            </a:pPr>
            <a:r>
              <a:rPr lang="en-US" sz="2400" dirty="0"/>
              <a:t>Business Records / Trade Secrets</a:t>
            </a:r>
          </a:p>
          <a:p>
            <a:pPr marL="533400" indent="-533400">
              <a:buFont typeface="Monotype Sorts"/>
              <a:buAutoNum type="arabicPeriod"/>
            </a:pPr>
            <a:r>
              <a:rPr lang="en-US" sz="2400" dirty="0"/>
              <a:t>Privileged Information</a:t>
            </a:r>
          </a:p>
          <a:p>
            <a:pPr marL="533400" indent="-533400">
              <a:buFont typeface="Monotype Sorts"/>
              <a:buAutoNum type="arabicPeriod"/>
            </a:pPr>
            <a:r>
              <a:rPr lang="en-US" sz="2400" dirty="0"/>
              <a:t>Privacy Information</a:t>
            </a:r>
          </a:p>
          <a:p>
            <a:pPr marL="533400" indent="-533400">
              <a:buFont typeface="Monotype Sorts"/>
              <a:buAutoNum type="arabicPeriod"/>
            </a:pPr>
            <a:r>
              <a:rPr lang="en-US" sz="2400" dirty="0"/>
              <a:t>Law Enforcement Purpose Records</a:t>
            </a:r>
          </a:p>
          <a:p>
            <a:pPr marL="533400" indent="-533400">
              <a:buFont typeface="Monotype Sorts"/>
              <a:buAutoNum type="arabicPeriod"/>
            </a:pPr>
            <a:r>
              <a:rPr lang="en-US" sz="2400" dirty="0"/>
              <a:t>Banking Records*</a:t>
            </a:r>
          </a:p>
          <a:p>
            <a:pPr marL="533400" indent="-533400">
              <a:buFont typeface="Monotype Sorts"/>
              <a:buAutoNum type="arabicPeriod"/>
            </a:pPr>
            <a:r>
              <a:rPr lang="en-US" sz="2400" dirty="0"/>
              <a:t>Geological and Geophysical Data*</a:t>
            </a:r>
          </a:p>
          <a:p>
            <a:pPr marL="533400" indent="-533400">
              <a:buNone/>
            </a:pPr>
            <a:endParaRPr lang="en-US" sz="2400" dirty="0"/>
          </a:p>
          <a:p>
            <a:pPr marL="533400" indent="-533400">
              <a:buNone/>
            </a:pPr>
            <a:r>
              <a:rPr lang="en-US" sz="2400" dirty="0"/>
              <a:t>* Very minimal military application                 </a:t>
            </a:r>
          </a:p>
          <a:p>
            <a:pPr marL="533400" indent="-533400">
              <a:buFont typeface="Monotype Sorts"/>
              <a:buAutoNum type="arabicPeriod"/>
            </a:pPr>
            <a:endParaRPr lang="en-US" sz="2400" dirty="0"/>
          </a:p>
        </p:txBody>
      </p:sp>
      <p:pic>
        <p:nvPicPr>
          <p:cNvPr id="2050" name="Picture 2" descr="H:\Photos\FOIA Shred.png"/>
          <p:cNvPicPr>
            <a:picLocks noChangeAspect="1" noChangeArrowheads="1"/>
          </p:cNvPicPr>
          <p:nvPr/>
        </p:nvPicPr>
        <p:blipFill>
          <a:blip r:embed="rId3" cstate="screen"/>
          <a:srcRect/>
          <a:stretch>
            <a:fillRect/>
          </a:stretch>
        </p:blipFill>
        <p:spPr bwMode="auto">
          <a:xfrm>
            <a:off x="7162800" y="3276601"/>
            <a:ext cx="2705100" cy="1685925"/>
          </a:xfrm>
          <a:prstGeom prst="rect">
            <a:avLst/>
          </a:prstGeom>
          <a:ln>
            <a:noFill/>
          </a:ln>
          <a:effectLst>
            <a:softEdge rad="112500"/>
          </a:effec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4400" dirty="0"/>
              <a:t>FOIA Improvement Act of 2016</a:t>
            </a:r>
          </a:p>
        </p:txBody>
      </p:sp>
      <p:sp>
        <p:nvSpPr>
          <p:cNvPr id="16387" name="Content Placeholder 12"/>
          <p:cNvSpPr>
            <a:spLocks noGrp="1"/>
          </p:cNvSpPr>
          <p:nvPr>
            <p:ph idx="1"/>
          </p:nvPr>
        </p:nvSpPr>
        <p:spPr>
          <a:xfrm>
            <a:off x="1840493" y="2114289"/>
            <a:ext cx="7924800" cy="4419600"/>
          </a:xfrm>
        </p:spPr>
        <p:txBody>
          <a:bodyPr/>
          <a:lstStyle/>
          <a:p>
            <a:pPr>
              <a:spcBef>
                <a:spcPts val="1200"/>
              </a:spcBef>
            </a:pPr>
            <a:r>
              <a:rPr lang="en-US" dirty="0"/>
              <a:t>Signed 30 June 2016</a:t>
            </a:r>
          </a:p>
          <a:p>
            <a:pPr>
              <a:spcBef>
                <a:spcPts val="1200"/>
              </a:spcBef>
            </a:pPr>
            <a:r>
              <a:rPr lang="en-US" dirty="0"/>
              <a:t>Reasonable foreseeable harm standard</a:t>
            </a:r>
          </a:p>
          <a:p>
            <a:pPr lvl="1">
              <a:spcBef>
                <a:spcPts val="1200"/>
              </a:spcBef>
            </a:pPr>
            <a:r>
              <a:rPr lang="en-US" sz="2400" b="1" i="1" dirty="0"/>
              <a:t>Information responsive to a FOIA request will be withheld only if:</a:t>
            </a:r>
          </a:p>
          <a:p>
            <a:pPr lvl="1">
              <a:spcBef>
                <a:spcPts val="1200"/>
              </a:spcBef>
              <a:buNone/>
            </a:pPr>
            <a:r>
              <a:rPr lang="en-US" dirty="0"/>
              <a:t>	(1) the agency reasonably foresees that disclosure would harm an interest protected by one of the statutory exemptions; </a:t>
            </a:r>
            <a:r>
              <a:rPr lang="en-US" i="1" dirty="0"/>
              <a:t>or </a:t>
            </a:r>
          </a:p>
          <a:p>
            <a:pPr lvl="1">
              <a:spcBef>
                <a:spcPts val="1200"/>
              </a:spcBef>
              <a:buNone/>
            </a:pPr>
            <a:r>
              <a:rPr lang="en-US" dirty="0"/>
              <a:t>	(2) disclosure is prohibited by law.</a:t>
            </a:r>
          </a:p>
          <a:p>
            <a:pPr lvl="1"/>
            <a:endParaRPr lang="en-US" dirty="0"/>
          </a:p>
          <a:p>
            <a:endParaRPr lang="en-US" dirty="0"/>
          </a:p>
        </p:txBody>
      </p:sp>
      <p:sp>
        <p:nvSpPr>
          <p:cNvPr id="9" name="Content Placeholder 2"/>
          <p:cNvSpPr txBox="1">
            <a:spLocks/>
          </p:cNvSpPr>
          <p:nvPr/>
        </p:nvSpPr>
        <p:spPr bwMode="auto">
          <a:xfrm>
            <a:off x="3581400" y="5334000"/>
            <a:ext cx="6705600" cy="685800"/>
          </a:xfrm>
          <a:prstGeom prst="rect">
            <a:avLst/>
          </a:prstGeom>
          <a:noFill/>
          <a:ln w="12700">
            <a:noFill/>
            <a:miter lim="800000"/>
            <a:headEnd/>
            <a:tailEnd/>
          </a:ln>
        </p:spPr>
        <p:txBody>
          <a:bodyPr lIns="90488" tIns="44450" rIns="90488" bIns="44450"/>
          <a:lstStyle/>
          <a:p>
            <a:pPr marL="342900" indent="-342900">
              <a:spcBef>
                <a:spcPts val="1200"/>
              </a:spcBef>
              <a:buClr>
                <a:srgbClr val="FF0000"/>
              </a:buClr>
              <a:buFontTx/>
              <a:buChar char="•"/>
              <a:defRPr/>
            </a:pPr>
            <a:endParaRPr lang="en-US" sz="3200" kern="0" dirty="0">
              <a:solidFill>
                <a:srgbClr val="FF0000"/>
              </a:solidFill>
              <a:latin typeface="+mn-lt"/>
              <a:cs typeface="+mn-cs"/>
            </a:endParaRPr>
          </a:p>
        </p:txBody>
      </p:sp>
      <p:sp>
        <p:nvSpPr>
          <p:cNvPr id="11" name="Content Placeholder 2"/>
          <p:cNvSpPr txBox="1">
            <a:spLocks/>
          </p:cNvSpPr>
          <p:nvPr/>
        </p:nvSpPr>
        <p:spPr bwMode="auto">
          <a:xfrm>
            <a:off x="3733800" y="6172200"/>
            <a:ext cx="5791200" cy="685800"/>
          </a:xfrm>
          <a:prstGeom prst="rect">
            <a:avLst/>
          </a:prstGeom>
          <a:noFill/>
          <a:ln w="12700">
            <a:noFill/>
            <a:miter lim="800000"/>
            <a:headEnd/>
            <a:tailEnd/>
          </a:ln>
        </p:spPr>
        <p:txBody>
          <a:bodyPr lIns="90488" tIns="44450" rIns="90488" bIns="44450"/>
          <a:lstStyle/>
          <a:p>
            <a:pPr marL="342900" indent="-342900">
              <a:spcBef>
                <a:spcPct val="20000"/>
              </a:spcBef>
              <a:spcAft>
                <a:spcPct val="20000"/>
              </a:spcAft>
              <a:buClr>
                <a:srgbClr val="FF0000"/>
              </a:buClr>
              <a:buFontTx/>
              <a:buChar char="•"/>
              <a:defRPr/>
            </a:pPr>
            <a:endParaRPr lang="en-US" sz="3200" kern="0" dirty="0">
              <a:solidFill>
                <a:schemeClr val="bg2"/>
              </a:solidFill>
              <a:latin typeface="+mn-lt"/>
              <a:cs typeface="+mn-cs"/>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560&quot;&gt;&lt;/object&gt;&lt;object type=&quot;2&quot; unique_id=&quot;10561&quot;&gt;&lt;object type=&quot;3&quot; unique_id=&quot;10575&quot;&gt;&lt;property id=&quot;20148&quot; value=&quot;5&quot;/&gt;&lt;property id=&quot;20300&quot; value=&quot;Slide 54 - &amp;quot;Accounting for Disclosures&amp;quot;&quot;/&gt;&lt;property id=&quot;20307&quot; value=&quot;309&quot;/&gt;&lt;/object&gt;&lt;object type=&quot;3&quot; unique_id=&quot;16191&quot;&gt;&lt;property id=&quot;20148&quot; value=&quot;5&quot;/&gt;&lt;property id=&quot;20300&quot; value=&quot;Slide 1 - &amp;quot;Government Information Practices:&amp;#x0D;&amp;#x0A;FOIA and The Privacy Act&amp;quot;&quot;/&gt;&lt;property id=&quot;20307&quot; value=&quot;256&quot;/&gt;&lt;/object&gt;&lt;object type=&quot;3&quot; unique_id=&quot;16192&quot;&gt;&lt;property id=&quot;20148&quot; value=&quot;5&quot;/&gt;&lt;property id=&quot;20300&quot; value=&quot;Slide 2 - &amp;quot;References&amp;quot;&quot;/&gt;&lt;property id=&quot;20307&quot; value=&quot;257&quot;/&gt;&lt;/object&gt;&lt;object type=&quot;3&quot; unique_id=&quot;16193&quot;&gt;&lt;property id=&quot;20148&quot; value=&quot;5&quot;/&gt;&lt;property id=&quot;20300&quot; value=&quot;Slide 3 - &amp;quot;Web Site Resources:&amp;quot;&quot;/&gt;&lt;property id=&quot;20307&quot; value=&quot;258&quot;/&gt;&lt;/object&gt;&lt;object type=&quot;3&quot; unique_id=&quot;16194&quot;&gt;&lt;property id=&quot;20148&quot; value=&quot;5&quot;/&gt;&lt;property id=&quot;20300&quot; value=&quot;Slide 4 - &amp;quot;The Freedom of Information Act (FOIA)&amp;quot;&quot;/&gt;&lt;property id=&quot;20307&quot; value=&quot;259&quot;/&gt;&lt;/object&gt;&lt;object type=&quot;3&quot; unique_id=&quot;16195&quot;&gt;&lt;property id=&quot;20148&quot; value=&quot;5&quot;/&gt;&lt;property id=&quot;20300&quot; value=&quot;Slide 5 - &amp;quot;The Freedom of Information Act (FOIA)&amp;quot;&quot;/&gt;&lt;property id=&quot;20307&quot; value=&quot;260&quot;/&gt;&lt;/object&gt;&lt;object type=&quot;3&quot; unique_id=&quot;16196&quot;&gt;&lt;property id=&quot;20148&quot; value=&quot;5&quot;/&gt;&lt;property id=&quot;20300&quot; value=&quot;Slide 6 - &amp;quot;Definitions/Concepts&amp;quot;&quot;/&gt;&lt;property id=&quot;20307&quot; value=&quot;261&quot;/&gt;&lt;/object&gt;&lt;object type=&quot;3&quot; unique_id=&quot;16197&quot;&gt;&lt;property id=&quot;20148&quot; value=&quot;5&quot;/&gt;&lt;property id=&quot;20300&quot; value=&quot;Slide 7 - &amp;quot;FOIA Exemptions&amp;quot;&quot;/&gt;&lt;property id=&quot;20307&quot; value=&quot;262&quot;/&gt;&lt;/object&gt;&lt;object type=&quot;3&quot; unique_id=&quot;16198&quot;&gt;&lt;property id=&quot;20148&quot; value=&quot;5&quot;/&gt;&lt;property id=&quot;20300&quot; value=&quot;Slide 8 - &amp;quot;Discretionary Releases&amp;quot;&quot;/&gt;&lt;property id=&quot;20307&quot; value=&quot;263&quot;/&gt;&lt;/object&gt;&lt;object type=&quot;3&quot; unique_id=&quot;16199&quot;&gt;&lt;property id=&quot;20148&quot; value=&quot;5&quot;/&gt;&lt;property id=&quot;20300&quot; value=&quot;Slide 9 - &amp;quot;FOIA Exemption # 1&amp;quot;&quot;/&gt;&lt;property id=&quot;20307&quot; value=&quot;264&quot;/&gt;&lt;/object&gt;&lt;object type=&quot;3&quot; unique_id=&quot;16200&quot;&gt;&lt;property id=&quot;20148&quot; value=&quot;5&quot;/&gt;&lt;property id=&quot;20300&quot; value=&quot;Slide 10&quot;/&gt;&lt;property id=&quot;20307&quot; value=&quot;265&quot;/&gt;&lt;/object&gt;&lt;object type=&quot;3&quot; unique_id=&quot;16201&quot;&gt;&lt;property id=&quot;20148&quot; value=&quot;5&quot;/&gt;&lt;property id=&quot;20300&quot; value=&quot;Slide 11 - &amp;quot;FOIA Exemption 2&amp;quot;&quot;/&gt;&lt;property id=&quot;20307&quot; value=&quot;266&quot;/&gt;&lt;/object&gt;&lt;object type=&quot;3&quot; unique_id=&quot;16202&quot;&gt;&lt;property id=&quot;20148&quot; value=&quot;5&quot;/&gt;&lt;property id=&quot;20300&quot; value=&quot;Slide 12 - &amp;quot;FOIA Exemption # 3&amp;quot;&quot;/&gt;&lt;property id=&quot;20307&quot; value=&quot;267&quot;/&gt;&lt;/object&gt;&lt;object type=&quot;3&quot; unique_id=&quot;16203&quot;&gt;&lt;property id=&quot;20148&quot; value=&quot;5&quot;/&gt;&lt;property id=&quot;20300&quot; value=&quot;Slide 13 - &amp;quot;FOIA Exemption # 4&amp;quot;&quot;/&gt;&lt;property id=&quot;20307&quot; value=&quot;268&quot;/&gt;&lt;/object&gt;&lt;object type=&quot;3&quot; unique_id=&quot;16204&quot;&gt;&lt;property id=&quot;20148&quot; value=&quot;5&quot;/&gt;&lt;property id=&quot;20300&quot; value=&quot;Slide 14 - &amp;quot;FOIA Exemption # 4&amp;#x0D;&amp;#x0A;(Continued)&amp;quot;&quot;/&gt;&lt;property id=&quot;20307&quot; value=&quot;269&quot;/&gt;&lt;/object&gt;&lt;object type=&quot;3&quot; unique_id=&quot;16205&quot;&gt;&lt;property id=&quot;20148&quot; value=&quot;5&quot;/&gt;&lt;property id=&quot;20300&quot; value=&quot;Slide 15 - &amp;quot;FOIA Exemption # 4&amp;#x0D;&amp;#x0A;(Continued)&amp;quot;&quot;/&gt;&lt;property id=&quot;20307&quot; value=&quot;270&quot;/&gt;&lt;/object&gt;&lt;object type=&quot;3&quot; unique_id=&quot;16206&quot;&gt;&lt;property id=&quot;20148&quot; value=&quot;5&quot;/&gt;&lt;property id=&quot;20300&quot; value=&quot;Slide 16 - &amp;quot;FOIA Exemption # 4&amp;#x0D;&amp;#x0A;(Continued)&amp;quot;&quot;/&gt;&lt;property id=&quot;20307&quot; value=&quot;271&quot;/&gt;&lt;/object&gt;&lt;object type=&quot;3&quot; unique_id=&quot;16207&quot;&gt;&lt;property id=&quot;20148&quot; value=&quot;5&quot;/&gt;&lt;property id=&quot;20300&quot; value=&quot;Slide 17 - &amp;quot;FOIA Exemption # 5&amp;quot;&quot;/&gt;&lt;property id=&quot;20307&quot; value=&quot;272&quot;/&gt;&lt;/object&gt;&lt;object type=&quot;3&quot; unique_id=&quot;16208&quot;&gt;&lt;property id=&quot;20148&quot; value=&quot;5&quot;/&gt;&lt;property id=&quot;20300&quot; value=&quot;Slide 18 - &amp;quot;FOIA Exemption # 5&amp;quot;&quot;/&gt;&lt;property id=&quot;20307&quot; value=&quot;273&quot;/&gt;&lt;/object&gt;&lt;object type=&quot;3&quot; unique_id=&quot;16209&quot;&gt;&lt;property id=&quot;20148&quot; value=&quot;5&quot;/&gt;&lt;property id=&quot;20300&quot; value=&quot;Slide 19 - &amp;quot;FOIA Exemption # 5&amp;#x0D;&amp;#x0A;“Deliberative Process Privilege”&amp;quot;&quot;/&gt;&lt;property id=&quot;20307&quot; value=&quot;274&quot;/&gt;&lt;/object&gt;&lt;object type=&quot;3&quot; unique_id=&quot;16210&quot;&gt;&lt;property id=&quot;20148&quot; value=&quot;5&quot;/&gt;&lt;property id=&quot;20300&quot; value=&quot;Slide 20 - &amp;quot;FOIA Exemption # 6&amp;quot;&quot;/&gt;&lt;property id=&quot;20307&quot; value=&quot;275&quot;/&gt;&lt;/object&gt;&lt;object type=&quot;3&quot; unique_id=&quot;16211&quot;&gt;&lt;property id=&quot;20148&quot; value=&quot;5&quot;/&gt;&lt;property id=&quot;20300&quot; value=&quot;Slide 21 - &amp;quot;FOIA Exemption # 6&amp;#x0D;&amp;#x0A;(Continued)&amp;quot;&quot;/&gt;&lt;property id=&quot;20307&quot; value=&quot;276&quot;/&gt;&lt;/object&gt;&lt;object type=&quot;3&quot; unique_id=&quot;16212&quot;&gt;&lt;property id=&quot;20148&quot; value=&quot;5&quot;/&gt;&lt;property id=&quot;20300&quot; value=&quot;Slide 22 - &amp;quot;FOIA Exemption # 6&amp;#x0D;&amp;#x0A;(Continued)&amp;quot;&quot;/&gt;&lt;property id=&quot;20307&quot; value=&quot;277&quot;/&gt;&lt;/object&gt;&lt;object type=&quot;3&quot; unique_id=&quot;16213&quot;&gt;&lt;property id=&quot;20148&quot; value=&quot;5&quot;/&gt;&lt;property id=&quot;20300&quot; value=&quot;Slide 23 - &amp;quot;FOIA Exemption # 7&amp;quot;&quot;/&gt;&lt;property id=&quot;20307&quot; value=&quot;278&quot;/&gt;&lt;/object&gt;&lt;object type=&quot;3&quot; unique_id=&quot;16214&quot;&gt;&lt;property id=&quot;20148&quot; value=&quot;5&quot;/&gt;&lt;property id=&quot;20300&quot; value=&quot;Slide 24 - &amp;quot;FOIA Exemption #7&amp;#x0D;&amp;#x0A;(continued)&amp;quot;&quot;/&gt;&lt;property id=&quot;20307&quot; value=&quot;279&quot;/&gt;&lt;/object&gt;&lt;object type=&quot;3&quot; unique_id=&quot;16215&quot;&gt;&lt;property id=&quot;20148&quot; value=&quot;5&quot;/&gt;&lt;property id=&quot;20300&quot; value=&quot;Slide 25 - &amp;quot;FOIA Exemption #7&amp;#x0D;&amp;#x0A;(continued)&amp;quot;&quot;/&gt;&lt;property id=&quot;20307&quot; value=&quot;280&quot;/&gt;&lt;/object&gt;&lt;object type=&quot;3&quot; unique_id=&quot;16216&quot;&gt;&lt;property id=&quot;20148&quot; value=&quot;5&quot;/&gt;&lt;property id=&quot;20300&quot; value=&quot;Slide 26 - &amp;quot;The GLOMAR Denial&amp;quot;&quot;/&gt;&lt;property id=&quot;20307&quot; value=&quot;281&quot;/&gt;&lt;/object&gt;&lt;object type=&quot;3&quot; unique_id=&quot;16217&quot;&gt;&lt;property id=&quot;20148&quot; value=&quot;5&quot;/&gt;&lt;property id=&quot;20300&quot; value=&quot;Slide 27 - &amp;quot;FOIA Exclusions&amp;quot;&quot;/&gt;&lt;property id=&quot;20307&quot; value=&quot;282&quot;/&gt;&lt;/object&gt;&lt;object type=&quot;3&quot; unique_id=&quot;16218&quot;&gt;&lt;property id=&quot;20148&quot; value=&quot;5&quot;/&gt;&lt;property id=&quot;20300&quot; value=&quot;Slide 28 - &amp;quot;Processing FOIA Requests&amp;quot;&quot;/&gt;&lt;property id=&quot;20307&quot; value=&quot;283&quot;/&gt;&lt;/object&gt;&lt;object type=&quot;3&quot; unique_id=&quot;16219&quot;&gt;&lt;property id=&quot;20148&quot; value=&quot;5&quot;/&gt;&lt;property id=&quot;20300&quot; value=&quot;Slide 29 - &amp;quot;Fees and Fee Waivers&amp;quot;&quot;/&gt;&lt;property id=&quot;20307&quot; value=&quot;284&quot;/&gt;&lt;/object&gt;&lt;object type=&quot;3&quot; unique_id=&quot;16220&quot;&gt;&lt;property id=&quot;20148&quot; value=&quot;5&quot;/&gt;&lt;property id=&quot;20300&quot; value=&quot;Slide 30 - &amp;quot;Nuts &amp;amp; Bolts Issues&amp;quot;&quot;/&gt;&lt;property id=&quot;20307&quot; value=&quot;285&quot;/&gt;&lt;/object&gt;&lt;object type=&quot;3&quot; unique_id=&quot;16221&quot;&gt;&lt;property id=&quot;20148&quot; value=&quot;5&quot;/&gt;&lt;property id=&quot;20300&quot; value=&quot;Slide 31 - &amp;quot;The Privacy Act of 1974&amp;quot;&quot;/&gt;&lt;property id=&quot;20307&quot; value=&quot;286&quot;/&gt;&lt;/object&gt;&lt;object type=&quot;3&quot; unique_id=&quot;16222&quot;&gt;&lt;property id=&quot;20148&quot; value=&quot;5&quot;/&gt;&lt;property id=&quot;20300&quot; value=&quot;Slide 32 - &amp;quot;Privacy Act Key Concepts&amp;quot;&quot;/&gt;&lt;property id=&quot;20307&quot; value=&quot;287&quot;/&gt;&lt;/object&gt;&lt;object type=&quot;3&quot; unique_id=&quot;16223&quot;&gt;&lt;property id=&quot;20148&quot; value=&quot;5&quot;/&gt;&lt;property id=&quot;20300&quot; value=&quot;Slide 33 - &amp;quot;Factors Affecting Applicability&amp;quot;&quot;/&gt;&lt;property id=&quot;20307&quot; value=&quot;288&quot;/&gt;&lt;/object&gt;&lt;object type=&quot;3&quot; unique_id=&quot;16224&quot;&gt;&lt;property id=&quot;20148&quot; value=&quot;5&quot;/&gt;&lt;property id=&quot;20300&quot; value=&quot;Slide 34 - &amp;quot;Obligations of the Privacy Act&amp;quot;&quot;/&gt;&lt;property id=&quot;20307&quot; value=&quot;289&quot;/&gt;&lt;/object&gt;&lt;object type=&quot;3&quot; unique_id=&quot;16225&quot;&gt;&lt;property id=&quot;20148&quot; value=&quot;5&quot;/&gt;&lt;property id=&quot;20300&quot; value=&quot;Slide 35 - &amp;quot;Public Notice Before Records Kept&amp;quot;&quot;/&gt;&lt;property id=&quot;20307&quot; value=&quot;290&quot;/&gt;&lt;/object&gt;&lt;object type=&quot;3&quot; unique_id=&quot;16226&quot;&gt;&lt;property id=&quot;20148&quot; value=&quot;5&quot;/&gt;&lt;property id=&quot;20300&quot; value=&quot;Slide 36 - &amp;quot;Informed Collection:&amp;#x0D;&amp;#x0A;The Privacy Act Advisement&amp;quot;&quot;/&gt;&lt;property id=&quot;20307&quot; value=&quot;291&quot;/&gt;&lt;/object&gt;&lt;object type=&quot;3&quot; unique_id=&quot;16227&quot;&gt;&lt;property id=&quot;20148&quot; value=&quot;5&quot;/&gt;&lt;property id=&quot;20300&quot; value=&quot;Slide 37 - &amp;quot;No Disclosure to 3rd Party Without Consent&amp;quot;&quot;/&gt;&lt;property id=&quot;20307&quot; value=&quot;292&quot;/&gt;&lt;/object&gt;&lt;object type=&quot;3&quot; unique_id=&quot;16228&quot;&gt;&lt;property id=&quot;20148&quot; value=&quot;5&quot;/&gt;&lt;property id=&quot;20300&quot; value=&quot;Slide 38 - &amp;quot;Exceptions to No Disclosure to 3rd Party Without Consent&amp;quot;&quot;/&gt;&lt;property id=&quot;20307&quot; value=&quot;293&quot;/&gt;&lt;/object&gt;&lt;object type=&quot;3&quot; unique_id=&quot;16229&quot;&gt;&lt;property id=&quot;20148&quot; value=&quot;5&quot;/&gt;&lt;property id=&quot;20300&quot; value=&quot;Slide 39 - &amp;quot;Privacy Act Exception # 1&amp;quot;&quot;/&gt;&lt;property id=&quot;20307&quot; value=&quot;294&quot;/&gt;&lt;/object&gt;&lt;object type=&quot;3&quot; unique_id=&quot;16230&quot;&gt;&lt;property id=&quot;20148&quot; value=&quot;5&quot;/&gt;&lt;property id=&quot;20300&quot; value=&quot;Slide 40 - &amp;quot;Privacy Act Exception # 2&amp;quot;&quot;/&gt;&lt;property id=&quot;20307&quot; value=&quot;295&quot;/&gt;&lt;/object&gt;&lt;object type=&quot;3&quot; unique_id=&quot;16231&quot;&gt;&lt;property id=&quot;20148&quot; value=&quot;5&quot;/&gt;&lt;property id=&quot;20300&quot; value=&quot;Slide 41 - &amp;quot;Privacy Act Exception # 3&amp;quot;&quot;/&gt;&lt;property id=&quot;20307&quot; value=&quot;296&quot;/&gt;&lt;/object&gt;&lt;object type=&quot;3&quot; unique_id=&quot;16232&quot;&gt;&lt;property id=&quot;20148&quot; value=&quot;5&quot;/&gt;&lt;property id=&quot;20300&quot; value=&quot;Slide 42 - &amp;quot;Privacy Act Exceptions 4-6&amp;quot;&quot;/&gt;&lt;property id=&quot;20307&quot; value=&quot;297&quot;/&gt;&lt;/object&gt;&lt;object type=&quot;3&quot; unique_id=&quot;16233&quot;&gt;&lt;property id=&quot;20148&quot; value=&quot;5&quot;/&gt;&lt;property id=&quot;20300&quot; value=&quot;Slide 43 - &amp;quot;Privacy Act Exception # 7&amp;quot;&quot;/&gt;&lt;property id=&quot;20307&quot; value=&quot;298&quot;/&gt;&lt;/object&gt;&lt;object type=&quot;3&quot; unique_id=&quot;16234&quot;&gt;&lt;property id=&quot;20148&quot; value=&quot;5&quot;/&gt;&lt;property id=&quot;20300&quot; value=&quot;Slide 44 - &amp;quot;Privacy Act Exceptions 8-10&amp;quot;&quot;/&gt;&lt;property id=&quot;20307&quot; value=&quot;299&quot;/&gt;&lt;/object&gt;&lt;object type=&quot;3&quot; unique_id=&quot;16235&quot;&gt;&lt;property id=&quot;20148&quot; value=&quot;5&quot;/&gt;&lt;property id=&quot;20300&quot; value=&quot;Slide 45 - &amp;quot;Privacy Act Exception # 11&amp;quot;&quot;/&gt;&lt;property id=&quot;20307&quot; value=&quot;300&quot;/&gt;&lt;/object&gt;&lt;object type=&quot;3&quot; unique_id=&quot;16236&quot;&gt;&lt;property id=&quot;20148&quot; value=&quot;5&quot;/&gt;&lt;property id=&quot;20300&quot; value=&quot;Slide 46 - &amp;quot;Privacy Act Exception # 12&amp;quot;&quot;/&gt;&lt;property id=&quot;20307&quot; value=&quot;301&quot;/&gt;&lt;/object&gt;&lt;object type=&quot;3&quot; unique_id=&quot;16237&quot;&gt;&lt;property id=&quot;20148&quot; value=&quot;5&quot;/&gt;&lt;property id=&quot;20300&quot; value=&quot;Slide 47 - &amp;quot;Access &amp;amp; Amendment Rights&amp;quot;&quot;/&gt;&lt;property id=&quot;20307&quot; value=&quot;302&quot;/&gt;&lt;/object&gt;&lt;object type=&quot;3&quot; unique_id=&quot;16238&quot;&gt;&lt;property id=&quot;20148&quot; value=&quot;5&quot;/&gt;&lt;property id=&quot;20300&quot; value=&quot;Slide 48 - &amp;quot;Access &amp;amp; Amendment Rights&amp;quot;&quot;/&gt;&lt;property id=&quot;20307&quot; value=&quot;303&quot;/&gt;&lt;/object&gt;&lt;object type=&quot;3&quot; unique_id=&quot;16239&quot;&gt;&lt;property id=&quot;20148&quot; value=&quot;5&quot;/&gt;&lt;property id=&quot;20300&quot; value=&quot;Slide 49 - &amp;quot;Access &amp;amp; Amendment Rights&amp;quot;&quot;/&gt;&lt;property id=&quot;20307&quot; value=&quot;304&quot;/&gt;&lt;/object&gt;&lt;object type=&quot;3&quot; unique_id=&quot;16241&quot;&gt;&lt;property id=&quot;20148&quot; value=&quot;5&quot;/&gt;&lt;property id=&quot;20300&quot; value=&quot;Slide 50 - &amp;quot;Access &amp;amp; Amendment Rights&amp;quot;&quot;/&gt;&lt;property id=&quot;20307&quot; value=&quot;306&quot;/&gt;&lt;/object&gt;&lt;object type=&quot;3&quot; unique_id=&quot;16242&quot;&gt;&lt;property id=&quot;20148&quot; value=&quot;5&quot;/&gt;&lt;property id=&quot;20300&quot; value=&quot;Slide 52 - &amp;quot;The Special Exemption&amp;quot;&quot;/&gt;&lt;property id=&quot;20307&quot; value=&quot;307&quot;/&gt;&lt;/object&gt;&lt;object type=&quot;3&quot; unique_id=&quot;16243&quot;&gt;&lt;property id=&quot;20148&quot; value=&quot;5&quot;/&gt;&lt;property id=&quot;20300&quot; value=&quot;Slide 57&quot;/&gt;&lt;property id=&quot;20307&quot; value=&quot;310&quot;/&gt;&lt;/object&gt;&lt;object type=&quot;3&quot; unique_id=&quot;16244&quot;&gt;&lt;property id=&quot;20148&quot; value=&quot;5&quot;/&gt;&lt;property id=&quot;20300&quot; value=&quot;Slide 51 - &amp;quot;Ten Exemptions&amp;quot;&quot;/&gt;&lt;property id=&quot;20307&quot; value=&quot;312&quot;/&gt;&lt;/object&gt;&lt;object type=&quot;3&quot; unique_id=&quot;16245&quot;&gt;&lt;property id=&quot;20148&quot; value=&quot;5&quot;/&gt;&lt;property id=&quot;20300&quot; value=&quot;Slide 53 - &amp;quot;Processing Privacy Act Requests&amp;quot;&quot;/&gt;&lt;property id=&quot;20307&quot; value=&quot;311&quot;/&gt;&lt;/object&gt;&lt;object type=&quot;3&quot; unique_id=&quot;16246&quot;&gt;&lt;property id=&quot;20148&quot; value=&quot;5&quot;/&gt;&lt;property id=&quot;20300&quot; value=&quot;Slide 55 - &amp;quot;Reduction of Social Security Number (SSN) Use Within DOD&amp;quot;&quot;/&gt;&lt;property id=&quot;20307&quot; value=&quot;313&quot;/&gt;&lt;/object&gt;&lt;object type=&quot;3&quot; unique_id=&quot;16247&quot;&gt;&lt;property id=&quot;20148&quot; value=&quot;5&quot;/&gt;&lt;property id=&quot;20300&quot; value=&quot;Slide 56 - &amp;quot;BREACH OF PII&amp;quot;&quot;/&gt;&lt;property id=&quot;20307&quot; value=&quot;314&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documentManagement>
    <Approval_x0020_Status xmlns="bfc0eaa3-de91-41db-ab70-a1befecdd27d" xsi:nil="true"/>
  </documentManagement>
</p:properties>
</file>

<file path=customXml/item4.xml><?xml version="1.0" encoding="utf-8"?>
<ct:contentTypeSchema xmlns:ct="http://schemas.microsoft.com/office/2006/metadata/contentType" xmlns:ma="http://schemas.microsoft.com/office/2006/metadata/properties/metaAttributes" ct:_="" ma:_="" ma:contentTypeName="PowerPoint" ma:contentTypeID="0x010100932A02711E8B394C9FB0EB73B60A78BD" ma:contentTypeVersion="5" ma:contentTypeDescription="Create a new PowerPoint." ma:contentTypeScope="" ma:versionID="041ff44d6e9cb9a04a9e54ab41558e5a">
  <xsd:schema xmlns:xsd="http://www.w3.org/2001/XMLSchema" xmlns:p="http://schemas.microsoft.com/office/2006/metadata/properties" xmlns:ns2="bfc0eaa3-de91-41db-ab70-a1befecdd27d" targetNamespace="http://schemas.microsoft.com/office/2006/metadata/properties" ma:root="true" ma:fieldsID="42482a24a09144bb0127bf4610b962eb" ns2:_="">
    <xsd:import namespace="bfc0eaa3-de91-41db-ab70-a1befecdd27d"/>
    <xsd:element name="properties">
      <xsd:complexType>
        <xsd:sequence>
          <xsd:element name="documentManagement">
            <xsd:complexType>
              <xsd:all>
                <xsd:element ref="ns2:Approval_x0020_Status" minOccurs="0"/>
              </xsd:all>
            </xsd:complexType>
          </xsd:element>
        </xsd:sequence>
      </xsd:complexType>
    </xsd:element>
  </xsd:schema>
  <xsd:schema xmlns:xsd="http://www.w3.org/2001/XMLSchema" xmlns:dms="http://schemas.microsoft.com/office/2006/documentManagement/types" targetNamespace="bfc0eaa3-de91-41db-ab70-a1befecdd27d" elementFormDefault="qualified">
    <xsd:import namespace="http://schemas.microsoft.com/office/2006/documentManagement/types"/>
    <xsd:element name="Approval_x0020_Status" ma:index="8" nillable="true" ma:displayName="Approval Status" ma:list="{b9c6d69c-2220-4a4d-85d5-93ad1027418d}" ma:internalName="Approval_x0020_Status" ma:showField="ID">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6F26008-6AEE-4BFB-8DB2-023B85B8AF9D}">
  <ds:schemaRefs>
    <ds:schemaRef ds:uri="http://schemas.microsoft.com/sharepoint/v3/contenttype/forms"/>
  </ds:schemaRefs>
</ds:datastoreItem>
</file>

<file path=customXml/itemProps2.xml><?xml version="1.0" encoding="utf-8"?>
<ds:datastoreItem xmlns:ds="http://schemas.openxmlformats.org/officeDocument/2006/customXml" ds:itemID="{8243B851-617F-4EDA-B690-1AE5119F3C05}">
  <ds:schemaRefs>
    <ds:schemaRef ds:uri="http://schemas.microsoft.com/office/2006/metadata/longProperties"/>
  </ds:schemaRefs>
</ds:datastoreItem>
</file>

<file path=customXml/itemProps3.xml><?xml version="1.0" encoding="utf-8"?>
<ds:datastoreItem xmlns:ds="http://schemas.openxmlformats.org/officeDocument/2006/customXml" ds:itemID="{38767631-61D4-425F-9273-D46A2CEC41F9}">
  <ds:schemaRefs>
    <ds:schemaRef ds:uri="http://schemas.microsoft.com/office/2006/metadata/properties"/>
    <ds:schemaRef ds:uri="http://schemas.microsoft.com/office/2006/documentManagement/types"/>
    <ds:schemaRef ds:uri="bfc0eaa3-de91-41db-ab70-a1befecdd27d"/>
    <ds:schemaRef ds:uri="http://purl.org/dc/dcmitype/"/>
    <ds:schemaRef ds:uri="http://purl.org/dc/elements/1.1/"/>
    <ds:schemaRef ds:uri="http://schemas.openxmlformats.org/package/2006/metadata/core-properties"/>
    <ds:schemaRef ds:uri="http://www.w3.org/XML/1998/namespace"/>
    <ds:schemaRef ds:uri="http://purl.org/dc/terms/"/>
  </ds:schemaRefs>
</ds:datastoreItem>
</file>

<file path=customXml/itemProps4.xml><?xml version="1.0" encoding="utf-8"?>
<ds:datastoreItem xmlns:ds="http://schemas.openxmlformats.org/officeDocument/2006/customXml" ds:itemID="{09ED4DF9-24C2-400E-9D85-679F730D4C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c0eaa3-de91-41db-ab70-a1befecdd27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Metadata/LabelInfo.xml><?xml version="1.0" encoding="utf-8"?>
<clbl:labelList xmlns:clbl="http://schemas.microsoft.com/office/2020/mipLabelMetadata">
  <clbl:label id="{554eecc5-e26c-4620-b240-5a8bb326c33d}" enabled="1" method="Privileged" siteId="{fae6d70f-954b-4811-92b6-0530d6f84c43}" removed="0"/>
</clbl:labelList>
</file>

<file path=docProps/app.xml><?xml version="1.0" encoding="utf-8"?>
<Properties xmlns="http://schemas.openxmlformats.org/officeDocument/2006/extended-properties" xmlns:vt="http://schemas.openxmlformats.org/officeDocument/2006/docPropsVTypes">
  <Template>Banded</Template>
  <TotalTime>24407</TotalTime>
  <Words>20295</Words>
  <Application>Microsoft Office PowerPoint</Application>
  <PresentationFormat>Widescreen</PresentationFormat>
  <Paragraphs>869</Paragraphs>
  <Slides>55</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Arial Black</vt:lpstr>
      <vt:lpstr>Blue Highway</vt:lpstr>
      <vt:lpstr>Corbel</vt:lpstr>
      <vt:lpstr>Monotype Sorts</vt:lpstr>
      <vt:lpstr>Times New Roman</vt:lpstr>
      <vt:lpstr>Wingdings</vt:lpstr>
      <vt:lpstr>Banded</vt:lpstr>
      <vt:lpstr>Army STANDARD TRAINING PACKAGE</vt:lpstr>
      <vt:lpstr>Government Information Practices: FOIA and The Privacy Act</vt:lpstr>
      <vt:lpstr>References</vt:lpstr>
      <vt:lpstr>Web Resources:</vt:lpstr>
      <vt:lpstr>The Freedom of Information Act (FOIA)</vt:lpstr>
      <vt:lpstr>The Freedom of Information Act (FOIA)</vt:lpstr>
      <vt:lpstr>Definitions/Concepts</vt:lpstr>
      <vt:lpstr>FOIA Exemptions</vt:lpstr>
      <vt:lpstr>FOIA Improvement Act of 2016</vt:lpstr>
      <vt:lpstr>FOIA Exemption # 1</vt:lpstr>
      <vt:lpstr>PowerPoint Presentation</vt:lpstr>
      <vt:lpstr>FOIA Exemption 2</vt:lpstr>
      <vt:lpstr>FOIA Exemption # 3</vt:lpstr>
      <vt:lpstr>FOIA Exemption # 4</vt:lpstr>
      <vt:lpstr>FOIA Exemption # 4 (Continued)</vt:lpstr>
      <vt:lpstr>FOIA Exemption # 4 (Continued)</vt:lpstr>
      <vt:lpstr>FOIA Exemption # 4 (Continued)</vt:lpstr>
      <vt:lpstr>FOIA Exemption # 5</vt:lpstr>
      <vt:lpstr>FOIA Exemption # 5</vt:lpstr>
      <vt:lpstr>FOIA Exemption # 5 “Deliberative Process Privilege”</vt:lpstr>
      <vt:lpstr>FOIA Exemption # 6</vt:lpstr>
      <vt:lpstr>FOIA Exemption # 6 (Continued)</vt:lpstr>
      <vt:lpstr>FOIA Exemption # 6 (Continued)</vt:lpstr>
      <vt:lpstr>FOIA Exemption # 7</vt:lpstr>
      <vt:lpstr>FOIA Exemption #7 (continued)</vt:lpstr>
      <vt:lpstr>FOIA Exemption #7 (continued)</vt:lpstr>
      <vt:lpstr>The GLOMAR Denial</vt:lpstr>
      <vt:lpstr>FOIA Exclusions</vt:lpstr>
      <vt:lpstr>Processing FOIA Requests</vt:lpstr>
      <vt:lpstr>Fees and Fee Waivers</vt:lpstr>
      <vt:lpstr>Nuts &amp; Bolts Issues</vt:lpstr>
      <vt:lpstr>The Privacy Act of 1974</vt:lpstr>
      <vt:lpstr>Privacy Act Key Concepts</vt:lpstr>
      <vt:lpstr>Factors Affecting Applicability</vt:lpstr>
      <vt:lpstr>Obligations of the Privacy Act</vt:lpstr>
      <vt:lpstr>Public Notice Before Records Kept</vt:lpstr>
      <vt:lpstr>Informed Collection: The Privacy Act Advisement</vt:lpstr>
      <vt:lpstr>No Disclosure to Third Party Without Consent</vt:lpstr>
      <vt:lpstr>Exceptions to No Disclosure to Third Party Without Consent</vt:lpstr>
      <vt:lpstr>Privacy Act Exception # 1</vt:lpstr>
      <vt:lpstr>Privacy Act Exception # 2</vt:lpstr>
      <vt:lpstr>Privacy Act Exception # 3</vt:lpstr>
      <vt:lpstr>Privacy Act Exceptions 4-6</vt:lpstr>
      <vt:lpstr>Privacy Act Exception # 7</vt:lpstr>
      <vt:lpstr>Privacy Act Exceptions 8-10</vt:lpstr>
      <vt:lpstr>Privacy Act Exception # 11</vt:lpstr>
      <vt:lpstr>Privacy Act Exception # 12</vt:lpstr>
      <vt:lpstr>Access &amp; Amendment Rights</vt:lpstr>
      <vt:lpstr>Ten Exemptions (to requirement to release records to that individual)</vt:lpstr>
      <vt:lpstr>The Special Exemption</vt:lpstr>
      <vt:lpstr>Processing Privacy Act Requests</vt:lpstr>
      <vt:lpstr>Accounting for Disclosures</vt:lpstr>
      <vt:lpstr>Reduction of Social Security Number (SSN) Use Within DOD</vt:lpstr>
      <vt:lpstr>BREACH OF PII</vt:lpstr>
      <vt:lpstr>Questions?</vt:lpstr>
    </vt:vector>
  </TitlesOfParts>
  <Company>HQDA, 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Command Investigations</dc:title>
  <dc:creator>Shelly Mullins</dc:creator>
  <cp:lastModifiedBy>Gonzalez, Humberto J (Berto) SR CTR USARMY (USA)</cp:lastModifiedBy>
  <cp:revision>947</cp:revision>
  <dcterms:created xsi:type="dcterms:W3CDTF">2007-04-19T19:59:53Z</dcterms:created>
  <dcterms:modified xsi:type="dcterms:W3CDTF">2024-09-12T18:25:43Z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Gonzalez, Humberto J CTR US USA</vt:lpwstr>
  </property>
  <property fmtid="{D5CDD505-2E9C-101B-9397-08002B2CF9AE}" pid="3" name="xd_Signature">
    <vt:lpwstr/>
  </property>
  <property fmtid="{D5CDD505-2E9C-101B-9397-08002B2CF9AE}" pid="4" name="TemplateUrl">
    <vt:lpwstr/>
  </property>
  <property fmtid="{D5CDD505-2E9C-101B-9397-08002B2CF9AE}" pid="5" name="display_urn:schemas-microsoft-com:office:office#Author">
    <vt:lpwstr>Gonzalez, Humberto J CTR US USA</vt:lpwstr>
  </property>
  <property fmtid="{D5CDD505-2E9C-101B-9397-08002B2CF9AE}" pid="6" name="xd_ProgID">
    <vt:lpwstr/>
  </property>
  <property fmtid="{D5CDD505-2E9C-101B-9397-08002B2CF9AE}" pid="7" name="ContentTypeId">
    <vt:lpwstr>0x010100932A02711E8B394C9FB0EB73B60A78BD</vt:lpwstr>
  </property>
</Properties>
</file>